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52" r:id="rId1"/>
  </p:sldMasterIdLst>
  <p:notesMasterIdLst>
    <p:notesMasterId r:id="rId46"/>
  </p:notesMasterIdLst>
  <p:handoutMasterIdLst>
    <p:handoutMasterId r:id="rId47"/>
  </p:handoutMasterIdLst>
  <p:sldIdLst>
    <p:sldId id="2005" r:id="rId2"/>
    <p:sldId id="1929" r:id="rId3"/>
    <p:sldId id="2070" r:id="rId4"/>
    <p:sldId id="2066" r:id="rId5"/>
    <p:sldId id="2055" r:id="rId6"/>
    <p:sldId id="2068" r:id="rId7"/>
    <p:sldId id="2057" r:id="rId8"/>
    <p:sldId id="2071" r:id="rId9"/>
    <p:sldId id="2072" r:id="rId10"/>
    <p:sldId id="2073" r:id="rId11"/>
    <p:sldId id="2074" r:id="rId12"/>
    <p:sldId id="2061" r:id="rId13"/>
    <p:sldId id="1927" r:id="rId14"/>
    <p:sldId id="2084" r:id="rId15"/>
    <p:sldId id="2078" r:id="rId16"/>
    <p:sldId id="2022" r:id="rId17"/>
    <p:sldId id="2042" r:id="rId18"/>
    <p:sldId id="1932" r:id="rId19"/>
    <p:sldId id="2083" r:id="rId20"/>
    <p:sldId id="2085" r:id="rId21"/>
    <p:sldId id="2018" r:id="rId22"/>
    <p:sldId id="2020" r:id="rId23"/>
    <p:sldId id="2011" r:id="rId24"/>
    <p:sldId id="2080" r:id="rId25"/>
    <p:sldId id="2003" r:id="rId26"/>
    <p:sldId id="2025" r:id="rId27"/>
    <p:sldId id="2026" r:id="rId28"/>
    <p:sldId id="2027" r:id="rId29"/>
    <p:sldId id="2028" r:id="rId30"/>
    <p:sldId id="2029" r:id="rId31"/>
    <p:sldId id="2030" r:id="rId32"/>
    <p:sldId id="2031" r:id="rId33"/>
    <p:sldId id="2032" r:id="rId34"/>
    <p:sldId id="2033" r:id="rId35"/>
    <p:sldId id="2034" r:id="rId36"/>
    <p:sldId id="2036" r:id="rId37"/>
    <p:sldId id="2081" r:id="rId38"/>
    <p:sldId id="2039" r:id="rId39"/>
    <p:sldId id="2043" r:id="rId40"/>
    <p:sldId id="2044" r:id="rId41"/>
    <p:sldId id="2046" r:id="rId42"/>
    <p:sldId id="2049" r:id="rId43"/>
    <p:sldId id="1940" r:id="rId44"/>
    <p:sldId id="2077" r:id="rId45"/>
  </p:sldIdLst>
  <p:sldSz cx="9144000" cy="6858000" type="screen4x3"/>
  <p:notesSz cx="92233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E5FD"/>
    <a:srgbClr val="53D2FD"/>
    <a:srgbClr val="000410"/>
    <a:srgbClr val="020612"/>
    <a:srgbClr val="410000"/>
    <a:srgbClr val="41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B7777-AF57-40E1-A546-170C3E70801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D7C8671-1F73-431C-AD01-DD28DDD6FBF4}">
      <dgm:prSet phldrT="[Text]"/>
      <dgm:spPr/>
      <dgm:t>
        <a:bodyPr/>
        <a:lstStyle/>
        <a:p>
          <a:r>
            <a:rPr lang="en-US" dirty="0"/>
            <a:t>INDIVIDUAL</a:t>
          </a:r>
        </a:p>
      </dgm:t>
    </dgm:pt>
    <dgm:pt modelId="{7849BC2C-32B7-49CB-B34C-A2F7D43984A7}" type="parTrans" cxnId="{8614DEAE-4B8C-4EAB-966B-48750D3747A9}">
      <dgm:prSet/>
      <dgm:spPr/>
      <dgm:t>
        <a:bodyPr/>
        <a:lstStyle/>
        <a:p>
          <a:endParaRPr lang="en-US"/>
        </a:p>
      </dgm:t>
    </dgm:pt>
    <dgm:pt modelId="{E9025A6C-7CF6-40DF-A3EB-E0BE34AAA83F}" type="sibTrans" cxnId="{8614DEAE-4B8C-4EAB-966B-48750D3747A9}">
      <dgm:prSet/>
      <dgm:spPr/>
      <dgm:t>
        <a:bodyPr/>
        <a:lstStyle/>
        <a:p>
          <a:endParaRPr lang="en-US"/>
        </a:p>
      </dgm:t>
    </dgm:pt>
    <dgm:pt modelId="{BDF91613-E6C7-4FEA-A7B4-849A363E6656}">
      <dgm:prSet phldrT="[Text]"/>
      <dgm:spPr/>
      <dgm:t>
        <a:bodyPr/>
        <a:lstStyle/>
        <a:p>
          <a:r>
            <a:rPr lang="en-US" dirty="0"/>
            <a:t>DVR liaison</a:t>
          </a:r>
        </a:p>
      </dgm:t>
    </dgm:pt>
    <dgm:pt modelId="{88E622A1-8101-4FFA-9985-8478A3BBF5A0}" type="parTrans" cxnId="{578A8B55-8619-4EF1-8C6B-842F54728809}">
      <dgm:prSet/>
      <dgm:spPr/>
      <dgm:t>
        <a:bodyPr/>
        <a:lstStyle/>
        <a:p>
          <a:endParaRPr lang="en-US"/>
        </a:p>
      </dgm:t>
    </dgm:pt>
    <dgm:pt modelId="{9679B2BC-DB4F-4224-B6B8-8A5096A93289}" type="sibTrans" cxnId="{578A8B55-8619-4EF1-8C6B-842F54728809}">
      <dgm:prSet/>
      <dgm:spPr/>
      <dgm:t>
        <a:bodyPr/>
        <a:lstStyle/>
        <a:p>
          <a:endParaRPr lang="en-US"/>
        </a:p>
      </dgm:t>
    </dgm:pt>
    <dgm:pt modelId="{31DA5F4A-1F79-40A7-8C95-F3A27C4DD06A}">
      <dgm:prSet phldrT="[Text]"/>
      <dgm:spPr/>
      <dgm:t>
        <a:bodyPr/>
        <a:lstStyle/>
        <a:p>
          <a:r>
            <a:rPr lang="en-US" dirty="0"/>
            <a:t>IPS TEAM- or “vocational unit”</a:t>
          </a:r>
        </a:p>
        <a:p>
          <a:r>
            <a:rPr lang="en-US" dirty="0"/>
            <a:t>Team Leader and 2 employment specialists</a:t>
          </a:r>
        </a:p>
      </dgm:t>
    </dgm:pt>
    <dgm:pt modelId="{BF22BC13-857D-43BD-8655-6FDC085D1756}" type="parTrans" cxnId="{1249D339-9AD0-4F7B-83E5-DD8357A22EE1}">
      <dgm:prSet/>
      <dgm:spPr/>
      <dgm:t>
        <a:bodyPr/>
        <a:lstStyle/>
        <a:p>
          <a:endParaRPr lang="en-US"/>
        </a:p>
      </dgm:t>
    </dgm:pt>
    <dgm:pt modelId="{8EC9211C-53EE-43F9-9828-8B80BC0EF05C}" type="sibTrans" cxnId="{1249D339-9AD0-4F7B-83E5-DD8357A22EE1}">
      <dgm:prSet/>
      <dgm:spPr/>
      <dgm:t>
        <a:bodyPr/>
        <a:lstStyle/>
        <a:p>
          <a:endParaRPr lang="en-US"/>
        </a:p>
      </dgm:t>
    </dgm:pt>
    <dgm:pt modelId="{D5C27451-8FA1-4354-8A40-2BBF0B8FFA60}">
      <dgm:prSet phldrT="[Text]"/>
      <dgm:spPr/>
      <dgm:t>
        <a:bodyPr/>
        <a:lstStyle/>
        <a:p>
          <a:r>
            <a:rPr lang="en-US" dirty="0"/>
            <a:t>BEHAVIORAL HEALTH STAFF- therapist, case manager, doctor, nurse…etc.</a:t>
          </a:r>
        </a:p>
      </dgm:t>
    </dgm:pt>
    <dgm:pt modelId="{712F5E6D-826C-4715-ADF1-6F9587B18237}" type="parTrans" cxnId="{1639AD13-C774-4520-84AF-FF793663CF4D}">
      <dgm:prSet/>
      <dgm:spPr/>
      <dgm:t>
        <a:bodyPr/>
        <a:lstStyle/>
        <a:p>
          <a:endParaRPr lang="en-US"/>
        </a:p>
      </dgm:t>
    </dgm:pt>
    <dgm:pt modelId="{4FE6D042-067C-4FF3-B609-F3BED605D567}" type="sibTrans" cxnId="{1639AD13-C774-4520-84AF-FF793663CF4D}">
      <dgm:prSet/>
      <dgm:spPr/>
      <dgm:t>
        <a:bodyPr/>
        <a:lstStyle/>
        <a:p>
          <a:endParaRPr lang="en-US"/>
        </a:p>
      </dgm:t>
    </dgm:pt>
    <dgm:pt modelId="{52A2205D-FF9E-4B53-9507-69008B5504D8}" type="pres">
      <dgm:prSet presAssocID="{477B7777-AF57-40E1-A546-170C3E70801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03A0E6-4F0B-428B-B535-DE524EE70B7A}" type="pres">
      <dgm:prSet presAssocID="{3D7C8671-1F73-431C-AD01-DD28DDD6FBF4}" presName="centerShape" presStyleLbl="node0" presStyleIdx="0" presStyleCnt="1" custScaleY="60946" custLinFactNeighborX="428" custLinFactNeighborY="7929"/>
      <dgm:spPr/>
    </dgm:pt>
    <dgm:pt modelId="{3615283F-1266-4F79-8C4B-F187F7A6BAA3}" type="pres">
      <dgm:prSet presAssocID="{88E622A1-8101-4FFA-9985-8478A3BBF5A0}" presName="parTrans" presStyleLbl="bgSibTrans2D1" presStyleIdx="0" presStyleCnt="3" custAng="20174904" custLinFactNeighborX="11218" custLinFactNeighborY="-72539"/>
      <dgm:spPr/>
    </dgm:pt>
    <dgm:pt modelId="{8AA46550-939D-405E-B261-CE2C62510D8D}" type="pres">
      <dgm:prSet presAssocID="{BDF91613-E6C7-4FEA-A7B4-849A363E6656}" presName="node" presStyleLbl="node1" presStyleIdx="0" presStyleCnt="3" custScaleY="62703" custRadScaleRad="101499" custRadScaleInc="-22501">
        <dgm:presLayoutVars>
          <dgm:bulletEnabled val="1"/>
        </dgm:presLayoutVars>
      </dgm:prSet>
      <dgm:spPr/>
    </dgm:pt>
    <dgm:pt modelId="{398E0B4C-A0AE-4807-B477-14E73DB22E7F}" type="pres">
      <dgm:prSet presAssocID="{BF22BC13-857D-43BD-8655-6FDC085D1756}" presName="parTrans" presStyleLbl="bgSibTrans2D1" presStyleIdx="1" presStyleCnt="3" custScaleX="28457" custLinFactNeighborX="-1221" custLinFactNeighborY="-3091"/>
      <dgm:spPr/>
    </dgm:pt>
    <dgm:pt modelId="{BF0F6D11-DA00-42C3-B179-A8996ED031B3}" type="pres">
      <dgm:prSet presAssocID="{31DA5F4A-1F79-40A7-8C95-F3A27C4DD06A}" presName="node" presStyleLbl="node1" presStyleIdx="1" presStyleCnt="3" custRadScaleRad="108948" custRadScaleInc="654">
        <dgm:presLayoutVars>
          <dgm:bulletEnabled val="1"/>
        </dgm:presLayoutVars>
      </dgm:prSet>
      <dgm:spPr/>
    </dgm:pt>
    <dgm:pt modelId="{67B805B6-4403-48F0-8A7C-C0FE9A615FC7}" type="pres">
      <dgm:prSet presAssocID="{712F5E6D-826C-4715-ADF1-6F9587B18237}" presName="parTrans" presStyleLbl="bgSibTrans2D1" presStyleIdx="2" presStyleCnt="3" custAng="1320528" custLinFactNeighborX="-13178" custLinFactNeighborY="-76576"/>
      <dgm:spPr/>
    </dgm:pt>
    <dgm:pt modelId="{623EB7FA-9B98-47B4-9321-EE0A8354D9C4}" type="pres">
      <dgm:prSet presAssocID="{D5C27451-8FA1-4354-8A40-2BBF0B8FFA60}" presName="node" presStyleLbl="node1" presStyleIdx="2" presStyleCnt="3" custRadScaleRad="102062" custRadScaleInc="27783">
        <dgm:presLayoutVars>
          <dgm:bulletEnabled val="1"/>
        </dgm:presLayoutVars>
      </dgm:prSet>
      <dgm:spPr/>
    </dgm:pt>
  </dgm:ptLst>
  <dgm:cxnLst>
    <dgm:cxn modelId="{38644EFE-DDB4-4C4A-B16E-531291A9ED0F}" type="presOf" srcId="{BDF91613-E6C7-4FEA-A7B4-849A363E6656}" destId="{8AA46550-939D-405E-B261-CE2C62510D8D}" srcOrd="0" destOrd="0" presId="urn:microsoft.com/office/officeart/2005/8/layout/radial4"/>
    <dgm:cxn modelId="{578A8B55-8619-4EF1-8C6B-842F54728809}" srcId="{3D7C8671-1F73-431C-AD01-DD28DDD6FBF4}" destId="{BDF91613-E6C7-4FEA-A7B4-849A363E6656}" srcOrd="0" destOrd="0" parTransId="{88E622A1-8101-4FFA-9985-8478A3BBF5A0}" sibTransId="{9679B2BC-DB4F-4224-B6B8-8A5096A93289}"/>
    <dgm:cxn modelId="{F7817D2C-71B8-4426-9020-7C0DEBE89EC3}" type="presOf" srcId="{88E622A1-8101-4FFA-9985-8478A3BBF5A0}" destId="{3615283F-1266-4F79-8C4B-F187F7A6BAA3}" srcOrd="0" destOrd="0" presId="urn:microsoft.com/office/officeart/2005/8/layout/radial4"/>
    <dgm:cxn modelId="{67B8D391-CCE0-4861-92AB-1C30360CC9CE}" type="presOf" srcId="{477B7777-AF57-40E1-A546-170C3E70801D}" destId="{52A2205D-FF9E-4B53-9507-69008B5504D8}" srcOrd="0" destOrd="0" presId="urn:microsoft.com/office/officeart/2005/8/layout/radial4"/>
    <dgm:cxn modelId="{1639AD13-C774-4520-84AF-FF793663CF4D}" srcId="{3D7C8671-1F73-431C-AD01-DD28DDD6FBF4}" destId="{D5C27451-8FA1-4354-8A40-2BBF0B8FFA60}" srcOrd="2" destOrd="0" parTransId="{712F5E6D-826C-4715-ADF1-6F9587B18237}" sibTransId="{4FE6D042-067C-4FF3-B609-F3BED605D567}"/>
    <dgm:cxn modelId="{8614DEAE-4B8C-4EAB-966B-48750D3747A9}" srcId="{477B7777-AF57-40E1-A546-170C3E70801D}" destId="{3D7C8671-1F73-431C-AD01-DD28DDD6FBF4}" srcOrd="0" destOrd="0" parTransId="{7849BC2C-32B7-49CB-B34C-A2F7D43984A7}" sibTransId="{E9025A6C-7CF6-40DF-A3EB-E0BE34AAA83F}"/>
    <dgm:cxn modelId="{5A318AB8-4A17-437E-9492-A02C9E4E25EC}" type="presOf" srcId="{3D7C8671-1F73-431C-AD01-DD28DDD6FBF4}" destId="{8D03A0E6-4F0B-428B-B535-DE524EE70B7A}" srcOrd="0" destOrd="0" presId="urn:microsoft.com/office/officeart/2005/8/layout/radial4"/>
    <dgm:cxn modelId="{5E17E49F-9973-40B1-AFAC-592787869C66}" type="presOf" srcId="{712F5E6D-826C-4715-ADF1-6F9587B18237}" destId="{67B805B6-4403-48F0-8A7C-C0FE9A615FC7}" srcOrd="0" destOrd="0" presId="urn:microsoft.com/office/officeart/2005/8/layout/radial4"/>
    <dgm:cxn modelId="{B315C6E9-7CD1-42C5-AF17-51E1C1760D7A}" type="presOf" srcId="{31DA5F4A-1F79-40A7-8C95-F3A27C4DD06A}" destId="{BF0F6D11-DA00-42C3-B179-A8996ED031B3}" srcOrd="0" destOrd="0" presId="urn:microsoft.com/office/officeart/2005/8/layout/radial4"/>
    <dgm:cxn modelId="{8227678B-820C-4C64-9B30-235BFB9FA81F}" type="presOf" srcId="{D5C27451-8FA1-4354-8A40-2BBF0B8FFA60}" destId="{623EB7FA-9B98-47B4-9321-EE0A8354D9C4}" srcOrd="0" destOrd="0" presId="urn:microsoft.com/office/officeart/2005/8/layout/radial4"/>
    <dgm:cxn modelId="{D0D6994E-7EB1-4EA4-8BFA-81AD8E0B60FB}" type="presOf" srcId="{BF22BC13-857D-43BD-8655-6FDC085D1756}" destId="{398E0B4C-A0AE-4807-B477-14E73DB22E7F}" srcOrd="0" destOrd="0" presId="urn:microsoft.com/office/officeart/2005/8/layout/radial4"/>
    <dgm:cxn modelId="{1249D339-9AD0-4F7B-83E5-DD8357A22EE1}" srcId="{3D7C8671-1F73-431C-AD01-DD28DDD6FBF4}" destId="{31DA5F4A-1F79-40A7-8C95-F3A27C4DD06A}" srcOrd="1" destOrd="0" parTransId="{BF22BC13-857D-43BD-8655-6FDC085D1756}" sibTransId="{8EC9211C-53EE-43F9-9828-8B80BC0EF05C}"/>
    <dgm:cxn modelId="{BD697D66-CFA3-49CC-95A7-7AF347E8FFFE}" type="presParOf" srcId="{52A2205D-FF9E-4B53-9507-69008B5504D8}" destId="{8D03A0E6-4F0B-428B-B535-DE524EE70B7A}" srcOrd="0" destOrd="0" presId="urn:microsoft.com/office/officeart/2005/8/layout/radial4"/>
    <dgm:cxn modelId="{484A55E4-D6DF-4DFD-BB02-50D0DB0D53C0}" type="presParOf" srcId="{52A2205D-FF9E-4B53-9507-69008B5504D8}" destId="{3615283F-1266-4F79-8C4B-F187F7A6BAA3}" srcOrd="1" destOrd="0" presId="urn:microsoft.com/office/officeart/2005/8/layout/radial4"/>
    <dgm:cxn modelId="{7382D564-C7F8-49A1-84CF-8EB1DB8B06BD}" type="presParOf" srcId="{52A2205D-FF9E-4B53-9507-69008B5504D8}" destId="{8AA46550-939D-405E-B261-CE2C62510D8D}" srcOrd="2" destOrd="0" presId="urn:microsoft.com/office/officeart/2005/8/layout/radial4"/>
    <dgm:cxn modelId="{CB0248D9-C4D0-4888-99D3-431340A65A71}" type="presParOf" srcId="{52A2205D-FF9E-4B53-9507-69008B5504D8}" destId="{398E0B4C-A0AE-4807-B477-14E73DB22E7F}" srcOrd="3" destOrd="0" presId="urn:microsoft.com/office/officeart/2005/8/layout/radial4"/>
    <dgm:cxn modelId="{6B541EF1-3FAB-49B1-B59C-71F3E77DC9F2}" type="presParOf" srcId="{52A2205D-FF9E-4B53-9507-69008B5504D8}" destId="{BF0F6D11-DA00-42C3-B179-A8996ED031B3}" srcOrd="4" destOrd="0" presId="urn:microsoft.com/office/officeart/2005/8/layout/radial4"/>
    <dgm:cxn modelId="{A167B95A-00AB-47F6-ADF4-174A482B34EB}" type="presParOf" srcId="{52A2205D-FF9E-4B53-9507-69008B5504D8}" destId="{67B805B6-4403-48F0-8A7C-C0FE9A615FC7}" srcOrd="5" destOrd="0" presId="urn:microsoft.com/office/officeart/2005/8/layout/radial4"/>
    <dgm:cxn modelId="{89175150-89B7-4344-973F-EB9F9F435404}" type="presParOf" srcId="{52A2205D-FF9E-4B53-9507-69008B5504D8}" destId="{623EB7FA-9B98-47B4-9321-EE0A8354D9C4}" srcOrd="6" destOrd="0" presId="urn:microsoft.com/office/officeart/2005/8/layout/radial4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3A0E6-4F0B-428B-B535-DE524EE70B7A}">
      <dsp:nvSpPr>
        <dsp:cNvPr id="0" name=""/>
        <dsp:cNvSpPr/>
      </dsp:nvSpPr>
      <dsp:spPr>
        <a:xfrm>
          <a:off x="3080876" y="3537254"/>
          <a:ext cx="2236315" cy="1362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INDIVIDUAL</a:t>
          </a:r>
        </a:p>
      </dsp:txBody>
      <dsp:txXfrm>
        <a:off x="3408377" y="3736853"/>
        <a:ext cx="1581313" cy="963747"/>
      </dsp:txXfrm>
    </dsp:sp>
    <dsp:sp modelId="{3615283F-1266-4F79-8C4B-F187F7A6BAA3}">
      <dsp:nvSpPr>
        <dsp:cNvPr id="0" name=""/>
        <dsp:cNvSpPr/>
      </dsp:nvSpPr>
      <dsp:spPr>
        <a:xfrm rot="10881124">
          <a:off x="1534172" y="2550930"/>
          <a:ext cx="1990798" cy="6373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46550-939D-405E-B261-CE2C62510D8D}">
      <dsp:nvSpPr>
        <dsp:cNvPr id="0" name=""/>
        <dsp:cNvSpPr/>
      </dsp:nvSpPr>
      <dsp:spPr>
        <a:xfrm>
          <a:off x="342618" y="2376777"/>
          <a:ext cx="2124500" cy="1065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DVR liaison</a:t>
          </a:r>
        </a:p>
      </dsp:txBody>
      <dsp:txXfrm>
        <a:off x="373831" y="2407990"/>
        <a:ext cx="2062074" cy="1003274"/>
      </dsp:txXfrm>
    </dsp:sp>
    <dsp:sp modelId="{398E0B4C-A0AE-4807-B477-14E73DB22E7F}">
      <dsp:nvSpPr>
        <dsp:cNvPr id="0" name=""/>
        <dsp:cNvSpPr/>
      </dsp:nvSpPr>
      <dsp:spPr>
        <a:xfrm rot="16196713">
          <a:off x="3804664" y="1781247"/>
          <a:ext cx="722707" cy="6373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F6D11-DA00-42C3-B179-A8996ED031B3}">
      <dsp:nvSpPr>
        <dsp:cNvPr id="0" name=""/>
        <dsp:cNvSpPr/>
      </dsp:nvSpPr>
      <dsp:spPr>
        <a:xfrm>
          <a:off x="3133562" y="0"/>
          <a:ext cx="2124500" cy="1699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IPS TEAM- or “vocational unit”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Team Leader and 2 employment specialists</a:t>
          </a:r>
        </a:p>
      </dsp:txBody>
      <dsp:txXfrm>
        <a:off x="3183342" y="49780"/>
        <a:ext cx="2024940" cy="1600040"/>
      </dsp:txXfrm>
    </dsp:sp>
    <dsp:sp modelId="{67B805B6-4403-48F0-8A7C-C0FE9A615FC7}">
      <dsp:nvSpPr>
        <dsp:cNvPr id="0" name=""/>
        <dsp:cNvSpPr/>
      </dsp:nvSpPr>
      <dsp:spPr>
        <a:xfrm rot="21577585">
          <a:off x="4902258" y="2620063"/>
          <a:ext cx="1930770" cy="6373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EB7FA-9B98-47B4-9321-EE0A8354D9C4}">
      <dsp:nvSpPr>
        <dsp:cNvPr id="0" name=""/>
        <dsp:cNvSpPr/>
      </dsp:nvSpPr>
      <dsp:spPr>
        <a:xfrm>
          <a:off x="5952486" y="2209390"/>
          <a:ext cx="2124500" cy="1699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BEHAVIORAL HEALTH STAFF- therapist, case manager, doctor, nurse…etc.</a:t>
          </a:r>
        </a:p>
      </dsp:txBody>
      <dsp:txXfrm>
        <a:off x="6002266" y="2259170"/>
        <a:ext cx="2024940" cy="160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723313" y="6667500"/>
            <a:ext cx="4064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44" tIns="45166" rIns="91944" bIns="45166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6676CAA0-ADA3-414F-BAF5-B18C63890E5E}" type="slidenum">
              <a:rPr lang="en-US" altLang="en-US" sz="1400">
                <a:latin typeface="Helvetica" charset="0"/>
              </a:rPr>
              <a:pPr algn="r">
                <a:defRPr/>
              </a:pPr>
              <a:t>‹#›</a:t>
            </a:fld>
            <a:endParaRPr lang="en-US" alt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851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0313" y="3330575"/>
            <a:ext cx="6762750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44" tIns="45166" rIns="91944" bIns="45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723313" y="6667500"/>
            <a:ext cx="4064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44" tIns="45166" rIns="91944" bIns="45166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E7F18A9E-EB0D-4E63-87B9-1814C1256437}" type="slidenum">
              <a:rPr lang="en-US" altLang="en-US" sz="1400" smtClean="0">
                <a:latin typeface="Helvetica" charset="0"/>
              </a:rPr>
              <a:pPr algn="r">
                <a:defRPr/>
              </a:pPr>
              <a:t>‹#›</a:t>
            </a:fld>
            <a:endParaRPr lang="en-US" alt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6899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03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25463"/>
            <a:ext cx="3505200" cy="2628900"/>
          </a:xfrm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25463"/>
            <a:ext cx="3505200" cy="2628900"/>
          </a:xfrm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24463" y="6659563"/>
            <a:ext cx="399732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2" tIns="46456" rIns="92912" bIns="46456"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063" indent="-28892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0463" indent="-23177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600" indent="-23177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150" indent="-23177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463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035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607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179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F7BF607-4D4B-41BD-8199-1DFFF41A4CDE}" type="slidenum">
              <a:rPr lang="en-US" altLang="en-US" sz="3300"/>
              <a:pPr/>
              <a:t>35</a:t>
            </a:fld>
            <a:endParaRPr lang="en-US" altLang="en-US" sz="3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997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2" tIns="47331" rIns="94662" bIns="47331"/>
          <a:lstStyle>
            <a:lvl1pPr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87" name="Rectangle 6"/>
          <p:cNvSpPr txBox="1">
            <a:spLocks noGrp="1" noChangeArrowheads="1"/>
          </p:cNvSpPr>
          <p:nvPr/>
        </p:nvSpPr>
        <p:spPr bwMode="auto">
          <a:xfrm>
            <a:off x="0" y="6659563"/>
            <a:ext cx="3997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2" tIns="47331" rIns="94662" bIns="47331" anchor="b"/>
          <a:lstStyle>
            <a:lvl1pPr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88" name="Rectangle 7"/>
          <p:cNvSpPr txBox="1">
            <a:spLocks noGrp="1" noChangeArrowheads="1"/>
          </p:cNvSpPr>
          <p:nvPr/>
        </p:nvSpPr>
        <p:spPr bwMode="auto">
          <a:xfrm>
            <a:off x="5226050" y="6659563"/>
            <a:ext cx="3997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2" tIns="47331" rIns="94662" bIns="47331" anchor="b"/>
          <a:lstStyle>
            <a:lvl1pPr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/>
            <a:fld id="{2CB8EB6C-41FC-4C72-8FF8-B894C7AF7922}" type="slidenum">
              <a:rPr lang="en-US" altLang="en-US" sz="1200">
                <a:latin typeface="Times New Roman" pitchFamily="18" charset="0"/>
                <a:cs typeface="Arial" pitchFamily="34" charset="0"/>
              </a:rPr>
              <a:pPr algn="r" eaLnBrk="1" hangingPunct="1"/>
              <a:t>39</a:t>
            </a:fld>
            <a:endParaRPr lang="en-US" altLang="en-US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89" name="Rectangle 6"/>
          <p:cNvSpPr txBox="1">
            <a:spLocks noGrp="1" noChangeArrowheads="1"/>
          </p:cNvSpPr>
          <p:nvPr/>
        </p:nvSpPr>
        <p:spPr bwMode="auto">
          <a:xfrm>
            <a:off x="0" y="6659563"/>
            <a:ext cx="3997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2" tIns="47331" rIns="94662" bIns="47331" anchor="b"/>
          <a:lstStyle>
            <a:lvl1pPr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90" name="Rectangle 7"/>
          <p:cNvSpPr txBox="1">
            <a:spLocks noGrp="1" noChangeArrowheads="1"/>
          </p:cNvSpPr>
          <p:nvPr/>
        </p:nvSpPr>
        <p:spPr bwMode="auto">
          <a:xfrm>
            <a:off x="5226050" y="6659563"/>
            <a:ext cx="3997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2" tIns="47331" rIns="94662" bIns="47331" anchor="b"/>
          <a:lstStyle>
            <a:lvl1pPr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/>
            <a:fld id="{B1952A7B-4CC2-46A4-AA23-83F92514F1DE}" type="slidenum">
              <a:rPr lang="en-US" altLang="en-US" sz="1200">
                <a:latin typeface="Times New Roman" pitchFamily="18" charset="0"/>
                <a:cs typeface="Arial" pitchFamily="34" charset="0"/>
              </a:rPr>
              <a:pPr algn="r" eaLnBrk="1" hangingPunct="1"/>
              <a:t>39</a:t>
            </a:fld>
            <a:endParaRPr lang="en-US" altLang="en-US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91" name="Rectangle 3"/>
          <p:cNvSpPr txBox="1">
            <a:spLocks noGrp="1" noChangeArrowheads="1"/>
          </p:cNvSpPr>
          <p:nvPr/>
        </p:nvSpPr>
        <p:spPr bwMode="auto">
          <a:xfrm>
            <a:off x="5226050" y="0"/>
            <a:ext cx="3997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2" tIns="47331" rIns="94662" bIns="47331"/>
          <a:lstStyle>
            <a:lvl1pPr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/>
            <a:endParaRPr lang="en-US" altLang="en-US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92" name="Rectangle 7"/>
          <p:cNvSpPr txBox="1">
            <a:spLocks noGrp="1" noChangeArrowheads="1"/>
          </p:cNvSpPr>
          <p:nvPr/>
        </p:nvSpPr>
        <p:spPr bwMode="auto">
          <a:xfrm>
            <a:off x="5226050" y="6659563"/>
            <a:ext cx="3997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2" tIns="47331" rIns="94662" bIns="47331" anchor="b"/>
          <a:lstStyle>
            <a:lvl1pPr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/>
            <a:fld id="{584E05B2-8E7C-4257-B046-DDC86A80FCB3}" type="slidenum">
              <a:rPr lang="en-US" altLang="en-US" sz="1200">
                <a:latin typeface="Times New Roman" pitchFamily="18" charset="0"/>
                <a:cs typeface="Arial" pitchFamily="34" charset="0"/>
              </a:rPr>
              <a:pPr algn="r" eaLnBrk="1" hangingPunct="1"/>
              <a:t>39</a:t>
            </a:fld>
            <a:endParaRPr lang="en-US" altLang="en-US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itchFamily="34" charset="0"/>
            </a:endParaRPr>
          </a:p>
        </p:txBody>
      </p:sp>
      <p:sp>
        <p:nvSpPr>
          <p:cNvPr id="67595" name="Date Placeholder 4"/>
          <p:cNvSpPr txBox="1">
            <a:spLocks noGrp="1"/>
          </p:cNvSpPr>
          <p:nvPr/>
        </p:nvSpPr>
        <p:spPr bwMode="auto">
          <a:xfrm>
            <a:off x="5226050" y="0"/>
            <a:ext cx="3997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2" tIns="47331" rIns="94662" bIns="47331"/>
          <a:lstStyle>
            <a:lvl1pPr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/>
            <a:endParaRPr lang="en-US" altLang="en-US" sz="12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25463"/>
            <a:ext cx="3505200" cy="262890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/>
              <a:t>Working is often mentioned by people in describing their recovery process. For example:</a:t>
            </a:r>
          </a:p>
          <a:p>
            <a:r>
              <a:rPr lang="en-US" altLang="en-US"/>
              <a:t>      J. Bailey, </a:t>
            </a:r>
            <a:r>
              <a:rPr lang="ja-JP" altLang="en-US"/>
              <a:t>“</a:t>
            </a:r>
            <a:r>
              <a:rPr lang="en-US" altLang="ja-JP"/>
              <a:t>I</a:t>
            </a:r>
            <a:r>
              <a:rPr lang="ja-JP" altLang="en-US"/>
              <a:t>’</a:t>
            </a:r>
            <a:r>
              <a:rPr lang="en-US" altLang="ja-JP"/>
              <a:t>m an Ordinary Person,</a:t>
            </a:r>
            <a:r>
              <a:rPr lang="ja-JP" altLang="en-US"/>
              <a:t>”</a:t>
            </a:r>
            <a:r>
              <a:rPr lang="en-US" altLang="ja-JP"/>
              <a:t> </a:t>
            </a:r>
            <a:r>
              <a:rPr lang="en-US" altLang="ja-JP" u="sng"/>
              <a:t>Psychiatric Rehabilitation Journal</a:t>
            </a:r>
            <a:r>
              <a:rPr lang="en-US" altLang="ja-JP"/>
              <a:t>, 22, (1998), 8-10.</a:t>
            </a:r>
          </a:p>
          <a:p>
            <a:r>
              <a:rPr lang="en-US" altLang="en-US">
                <a:latin typeface="Times New Roman" pitchFamily="18" charset="0"/>
              </a:rPr>
              <a:t>      Rogers, J. A. (1995). Work is key to recovery. </a:t>
            </a:r>
            <a:r>
              <a:rPr lang="en-US" altLang="en-US" u="sng">
                <a:latin typeface="Times New Roman" pitchFamily="18" charset="0"/>
              </a:rPr>
              <a:t>Psychosocial Rehabilitation Journal, 18</a:t>
            </a:r>
            <a:r>
              <a:rPr lang="en-US" altLang="en-US">
                <a:latin typeface="Times New Roman" pitchFamily="18" charset="0"/>
              </a:rPr>
              <a:t>(4), 5-10.</a:t>
            </a:r>
          </a:p>
          <a:p>
            <a:r>
              <a:rPr lang="en-US" altLang="en-US"/>
              <a:t>      Steele, K., &amp; Berman, C. (2001). </a:t>
            </a:r>
            <a:r>
              <a:rPr lang="en-US" altLang="en-US" u="sng"/>
              <a:t>The day the voices stopped</a:t>
            </a:r>
            <a:r>
              <a:rPr lang="en-US" altLang="en-US"/>
              <a:t>. New York: Basic Books.</a:t>
            </a:r>
          </a:p>
          <a:p>
            <a:endParaRPr lang="en-US" altLang="en-US"/>
          </a:p>
          <a:p>
            <a:r>
              <a:rPr lang="en-US" altLang="en-US"/>
              <a:t>Hierarchy of needs:  	Maslow, A. H. (1970). </a:t>
            </a:r>
            <a:r>
              <a:rPr lang="en-US" altLang="en-US" u="sng"/>
              <a:t>Motivation and personality</a:t>
            </a:r>
            <a:r>
              <a:rPr lang="en-US" altLang="en-US"/>
              <a:t> (2nd ed.): Harper &amp; Row.</a:t>
            </a:r>
          </a:p>
          <a:p>
            <a:endParaRPr lang="en-US" altLang="en-US"/>
          </a:p>
          <a:p>
            <a:r>
              <a:rPr lang="en-US" altLang="en-US"/>
              <a:t>Working is not the only adult role for adults in our society, but it is clearly very important.  It is each client</a:t>
            </a:r>
            <a:r>
              <a:rPr lang="ja-JP" altLang="en-US"/>
              <a:t>’</a:t>
            </a:r>
            <a:r>
              <a:rPr lang="en-US" altLang="ja-JP"/>
              <a:t>s choice whether or not he/she would like to pursue work, but mental health centers should make it possible if it is their choice.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en-US"/>
              <a:t>If you know you want to be a chef, you have to learn cooking skills – its always job related and educational with an end result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This is different than asking someone </a:t>
            </a:r>
            <a:r>
              <a:rPr lang="ja-JP" altLang="en-US" b="1" i="1"/>
              <a:t>“</a:t>
            </a:r>
            <a:r>
              <a:rPr lang="en-US" altLang="ja-JP" b="1" i="1"/>
              <a:t>Prove to me you can be compliant and get up on time for 6 months before I refer you to employment</a:t>
            </a:r>
            <a:r>
              <a:rPr lang="ja-JP" altLang="en-US" b="1" i="1"/>
              <a:t>”</a:t>
            </a:r>
            <a:r>
              <a:rPr lang="en-US" altLang="ja-JP" b="1" i="1"/>
              <a:t> </a:t>
            </a:r>
            <a:r>
              <a:rPr lang="en-US" altLang="ja-JP"/>
              <a:t>or hanging out in a workshop learning generic work skills that don</a:t>
            </a:r>
            <a:r>
              <a:rPr lang="ja-JP" altLang="en-US"/>
              <a:t>’</a:t>
            </a:r>
            <a:r>
              <a:rPr lang="en-US" altLang="ja-JP"/>
              <a:t>t transfer to the job of a chef.</a:t>
            </a:r>
          </a:p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24463" y="6657975"/>
            <a:ext cx="399732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2" tIns="46456" rIns="92912" bIns="46456"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063" indent="-28892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0463" indent="-23177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600" indent="-23177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150" indent="-23177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463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035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607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179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35D946E-A623-4E8E-944C-EE56E45A6A7D}" type="slidenum">
              <a:rPr lang="en-US" altLang="en-US" sz="3300"/>
              <a:pPr/>
              <a:t>11</a:t>
            </a:fld>
            <a:endParaRPr lang="en-US" altLang="en-US" sz="3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0675" y="525463"/>
            <a:ext cx="3505200" cy="2628900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/>
              <a:t>	Rogers, J. A. (1995). Work is key to recovery. </a:t>
            </a:r>
            <a:r>
              <a:rPr lang="en-US" altLang="en-US" u="sng"/>
              <a:t>Psychosocial Rehabilitation Journal, 18</a:t>
            </a:r>
            <a:r>
              <a:rPr lang="en-US" altLang="en-US"/>
              <a:t>(4), 5-10.</a:t>
            </a:r>
          </a:p>
          <a:p>
            <a:r>
              <a:rPr lang="en-US" altLang="en-US" sz="1600"/>
              <a:t>…Working is transformative</a:t>
            </a:r>
          </a:p>
          <a:p>
            <a:endParaRPr lang="en-US" altLang="en-US" sz="1600"/>
          </a:p>
          <a:p>
            <a:r>
              <a:rPr lang="en-US" altLang="en-US" i="1"/>
              <a:t> Sources:</a:t>
            </a:r>
            <a:r>
              <a:rPr lang="en-US" altLang="en-US"/>
              <a:t>  Arns, 1993, 1995; Bond, 2001; Fabian, 1989, 1992; </a:t>
            </a:r>
            <a:r>
              <a:rPr lang="en-US" altLang="en-US">
                <a:latin typeface="Times New Roman" pitchFamily="18" charset="0"/>
              </a:rPr>
              <a:t>Mueser, 1997; </a:t>
            </a:r>
            <a:r>
              <a:rPr lang="en-US" altLang="en-US"/>
              <a:t>Van Dongen, 1996, 1998</a:t>
            </a:r>
            <a:r>
              <a:rPr lang="en-US" altLang="en-US" sz="1000"/>
              <a:t> </a:t>
            </a:r>
            <a:r>
              <a:rPr lang="en-US" altLang="en-US" sz="1400">
                <a:latin typeface="Times New Roman" pitchFamily="18" charset="0"/>
              </a:rPr>
              <a:t> </a:t>
            </a:r>
          </a:p>
          <a:p>
            <a:endParaRPr lang="en-US" altLang="en-US" sz="16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0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24463" y="6659563"/>
            <a:ext cx="399732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2" tIns="46456" rIns="92912" bIns="46456"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063" indent="-28892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0463" indent="-23177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600" indent="-23177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150" indent="-231775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463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035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607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17950" indent="-231775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E5DEA24-D9E1-4370-B4B9-4D983E782FC9}" type="slidenum">
              <a:rPr lang="en-US" altLang="en-US" sz="3300"/>
              <a:pPr/>
              <a:t>16</a:t>
            </a:fld>
            <a:endParaRPr lang="en-US" altLang="en-US" sz="3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solidFill>
            <a:srgbClr val="FFFFFF"/>
          </a:solidFill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5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E948A-CA27-4148-BC3F-7F4D13E256F1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65BCC-B441-43CA-801E-225151E83E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646030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A1314-8C7C-4037-96C3-F0E5D1C1491C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A0F4C-A6B1-49FB-98D2-1F08810FB7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54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A1314-8C7C-4037-96C3-F0E5D1C1491C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A0F4C-A6B1-49FB-98D2-1F08810FB7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17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A1314-8C7C-4037-96C3-F0E5D1C1491C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A0F4C-A6B1-49FB-98D2-1F08810FB7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6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8C834-1E8E-4A0D-85D4-7DD8896DFA18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33864-C631-4F29-831C-7BA9BE1E57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621844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B3FDE-3B71-4A17-A9FC-D9577B7A33A9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9F9FC-4DC0-4708-BE58-BFDBDB57FB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024045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60018754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8D0C4-9A0D-43FF-875D-24885971B089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DAC08-3785-4AF4-9073-F18601C636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341234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5E9FA-D0C9-4566-8EF4-43A8C648E996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E2DB0-C50A-4C3F-A2CF-E5D19FB15D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438261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3E1E7-C875-4C06-B71B-3E744595C828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86B6-3594-433E-95A4-0564BB0471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794915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F7C78-344C-41E8-9A76-FABA997D6D00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6BAFC-C8C7-4C7D-B599-4D8A4B8BEC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230868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953D2D-1538-466D-9BB4-291A5185556B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B6457-BE09-4703-9203-0957D88ED8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128063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CDBFE-E630-4EB3-B08F-5272E6679A95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A8753-A5AA-4D07-AFB5-F6FB396C8D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704791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30F63-5899-45DF-AB83-964CAD413F6E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E7CCD-83DF-46B2-983F-08382DD2B6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84108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fld id="{1491391C-07E3-4993-BC11-1B2E0D1D7145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>
              <a:defRPr/>
            </a:pPr>
            <a:fld id="{28581AF9-8FD2-4895-A7A0-65543A0DD3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476203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3A1314-8C7C-4037-96C3-F0E5D1C1491C}" type="datetimeFigureOut">
              <a:rPr lang="en-US" altLang="en-US" smtClean="0"/>
              <a:pPr>
                <a:defRPr/>
              </a:pPr>
              <a:t>10/25/2016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64A0F4C-A6B1-49FB-98D2-1F08810FB7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951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</p:sldLayoutIdLst>
  <p:transition>
    <p:blinds dir="vert"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swork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ami.org/Template.cfm?Section=Policy_Reports&amp;Template=/ContentManagement/ContentDisplay.cfm&amp;ContentID=16926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3477643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rtmouthips.org/resources/vocational-rehabilitation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mouthips.org/wp-content/uploads/2014/11/fidelity-review-manual-chaptersrevised.pdf" TargetMode="External"/><Relationship Id="rId2" Type="http://schemas.openxmlformats.org/officeDocument/2006/relationships/hyperlink" Target="http://www.dartmouthips.org/wp-content/uploads/2014/04/IPS-Fidelity-Scale-Eng1.pdf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ecowan@bbhcflorida.org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tucollaborative.org/comm_inclusion/community_integ_intro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ucollaborative.org/pdfs/Toolkits_Monographs_Guidebooks/community_inclusion/Managing_Risk_in_CI.pdf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  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08831" y="4958433"/>
            <a:ext cx="7649369" cy="1119954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2800" dirty="0"/>
              <a:t>Presented by: Emery Cowan</a:t>
            </a:r>
          </a:p>
          <a:p>
            <a:pPr algn="ctr">
              <a:defRPr/>
            </a:pPr>
            <a:r>
              <a:rPr lang="en-US" sz="2800" dirty="0"/>
              <a:t>Broward Behavioral Health Coalition</a:t>
            </a:r>
          </a:p>
          <a:p>
            <a:pPr algn="ctr">
              <a:defRPr/>
            </a:pPr>
            <a:r>
              <a:rPr lang="en-US" i="1" dirty="0"/>
              <a:t>Director of Clinical Services, OCP2 Project Director, &amp; IPS Consultant/Trainer</a:t>
            </a:r>
          </a:p>
          <a:p>
            <a:endParaRPr lang="en-US" dirty="0"/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 rotWithShape="1">
          <a:blip r:embed="rId3"/>
          <a:srcRect r="33193"/>
          <a:stretch/>
        </p:blipFill>
        <p:spPr bwMode="auto">
          <a:xfrm>
            <a:off x="2661607" y="415546"/>
            <a:ext cx="3943815" cy="1216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533400" y="2111972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4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Evidence-Based </a:t>
            </a:r>
            <a:br>
              <a:rPr lang="en-US" altLang="en-US" sz="4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en-US" altLang="en-US" sz="4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Supported Employment and Recovery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84" y="6057366"/>
            <a:ext cx="2438400" cy="729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6333">
                        <a14:foregroundMark x1="21333" y1="72583" x2="21333" y2="72583"/>
                        <a14:foregroundMark x1="26583" y1="72167" x2="26583" y2="72167"/>
                        <a14:foregroundMark x1="34417" y1="70667" x2="34417" y2="70667"/>
                        <a14:foregroundMark x1="40667" y1="70667" x2="40667" y2="70667"/>
                        <a14:foregroundMark x1="48917" y1="70417" x2="48917" y2="70417"/>
                        <a14:foregroundMark x1="54583" y1="70833" x2="54583" y2="70833"/>
                        <a14:foregroundMark x1="54583" y1="64500" x2="54583" y2="64500"/>
                        <a14:foregroundMark x1="58083" y1="71250" x2="58083" y2="71250"/>
                        <a14:foregroundMark x1="66083" y1="70667" x2="66083" y2="70667"/>
                        <a14:foregroundMark x1="72833" y1="72583" x2="72833" y2="72583"/>
                        <a14:foregroundMark x1="82417" y1="70417" x2="82417" y2="70417"/>
                        <a14:foregroundMark x1="4167" y1="84083" x2="4167" y2="84083"/>
                        <a14:foregroundMark x1="13750" y1="86083" x2="13750" y2="86083"/>
                        <a14:foregroundMark x1="21333" y1="85167" x2="21333" y2="85167"/>
                        <a14:foregroundMark x1="29583" y1="88917" x2="29583" y2="88917"/>
                        <a14:foregroundMark x1="38500" y1="86250" x2="38500" y2="86250"/>
                        <a14:foregroundMark x1="46583" y1="85667" x2="46583" y2="85667"/>
                        <a14:foregroundMark x1="47167" y1="81083" x2="47167" y2="81083"/>
                        <a14:foregroundMark x1="51333" y1="85667" x2="51333" y2="85667"/>
                        <a14:foregroundMark x1="56083" y1="86500" x2="56083" y2="86500"/>
                        <a14:foregroundMark x1="56333" y1="81500" x2="56333" y2="81500"/>
                        <a14:foregroundMark x1="61083" y1="85833" x2="61083" y2="85833"/>
                        <a14:foregroundMark x1="66333" y1="87333" x2="66333" y2="87333"/>
                        <a14:foregroundMark x1="75000" y1="85417" x2="75000" y2="85417"/>
                        <a14:foregroundMark x1="70000" y1="71917" x2="70000" y2="71917"/>
                        <a14:foregroundMark x1="80250" y1="86917" x2="80250" y2="86917"/>
                        <a14:foregroundMark x1="81583" y1="80667" x2="81583" y2="80667"/>
                        <a14:foregroundMark x1="83750" y1="86250" x2="83750" y2="86250"/>
                        <a14:foregroundMark x1="92000" y1="85667" x2="92000" y2="85667"/>
                        <a14:foregroundMark x1="96333" y1="85417" x2="96333" y2="85417"/>
                        <a14:backgroundMark x1="8417" y1="4917" x2="8417" y2="4917"/>
                        <a14:backgroundMark x1="9000" y1="4250" x2="87083" y2="4583"/>
                        <a14:backgroundMark x1="42667" y1="70000" x2="42667" y2="70000"/>
                        <a14:backgroundMark x1="75917" y1="71083" x2="75917" y2="71083"/>
                        <a14:backgroundMark x1="68750" y1="85417" x2="68750" y2="85417"/>
                        <a14:backgroundMark x1="32167" y1="86250" x2="32167" y2="86250"/>
                        <a14:backgroundMark x1="15917" y1="85417" x2="15917" y2="8541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6269" y="5560200"/>
            <a:ext cx="1297800" cy="1297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sz="4800"/>
              <a:t>“</a:t>
            </a:r>
            <a:r>
              <a:rPr lang="en-US" altLang="ja-JP" sz="4800"/>
              <a:t>But he/she is too__</a:t>
            </a:r>
            <a:r>
              <a:rPr lang="ja-JP" altLang="en-US" sz="4800"/>
              <a:t>”</a:t>
            </a:r>
            <a:r>
              <a:rPr lang="en-US" altLang="ja-JP" sz="4800"/>
              <a:t>…</a:t>
            </a:r>
            <a:endParaRPr lang="en-US" altLang="en-US" sz="480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1" y="2222286"/>
            <a:ext cx="8077200" cy="4330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We need to believe – and expect – that people recover and gain employment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We must encourage curiosity, risk, and change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Research tells us that…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900" i="1" dirty="0"/>
              <a:t>Psychiatric symptoms or diagnosis do not predict vocational rehabilitation outcomes; 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900" i="1" dirty="0"/>
              <a:t>Psychiatric symptoms do not correlate with skill level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900" i="1" dirty="0"/>
              <a:t>(</a:t>
            </a:r>
            <a:r>
              <a:rPr lang="en-US" altLang="en-US" sz="1900" i="1" dirty="0" err="1"/>
              <a:t>Dorio</a:t>
            </a:r>
            <a:r>
              <a:rPr lang="en-US" altLang="en-US" sz="1900" i="1" dirty="0"/>
              <a:t> &amp; Marine, 2004: 33)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900" i="1" dirty="0"/>
              <a:t>Psychiatric symptoms, diagnostic category, and standardized psychometric assessments (for example, intelligence or aptitude tests) are poor predictors of future work performance and that there is little or no correlation between a person</a:t>
            </a:r>
            <a:r>
              <a:rPr lang="ja-JP" altLang="en-US" sz="1900" i="1" dirty="0"/>
              <a:t>’</a:t>
            </a:r>
            <a:r>
              <a:rPr lang="en-US" altLang="ja-JP" sz="1900" i="1" dirty="0"/>
              <a:t>s symptoms and functional skills.</a:t>
            </a:r>
          </a:p>
          <a:p>
            <a:pPr algn="r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en-US" sz="1600" dirty="0"/>
              <a:t>(MacDonald-Wilson et al 2001: 222)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400" dirty="0"/>
              <a:t>“But she/he is not ready</a:t>
            </a:r>
            <a:r>
              <a:rPr lang="en-US" altLang="en-US" sz="4400" dirty="0"/>
              <a:t>”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09997" y="2362200"/>
            <a:ext cx="7724403" cy="41785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200" dirty="0"/>
              <a:t>No one is ever 100% ready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higher expectations for persons we serve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200" dirty="0"/>
              <a:t>Non-Transferrable skills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200" dirty="0"/>
              <a:t>On the job training vs. pre-vocational training “groups”</a:t>
            </a:r>
            <a:endParaRPr lang="en-US" altLang="ja-JP" sz="2200" dirty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Supported employment is more effective than prevocational training at helping people with severe mental illness obtain competitive employment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200" i="1" dirty="0"/>
              <a:t>“Evidence-based SE specifically has produced consistently better outcomes than traditional vocational rehabilitation in terms of both competitive employment and employment of any type.” </a:t>
            </a:r>
          </a:p>
          <a:p>
            <a:pPr algn="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800" dirty="0"/>
              <a:t>(Crowther, R. E., Marshall, M., Bond, G. R., &amp; Huxley, P. , 2001)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2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Basic Facts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026113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There are NO predictors of who will be successful</a:t>
            </a:r>
          </a:p>
          <a:p>
            <a:pPr lvl="1" eaLnBrk="1" hangingPunct="1"/>
            <a:r>
              <a:rPr lang="en-US" altLang="en-US" sz="2000" dirty="0"/>
              <a:t>So help everyone get there</a:t>
            </a:r>
          </a:p>
          <a:p>
            <a:pPr lvl="1" eaLnBrk="1" hangingPunct="1"/>
            <a:r>
              <a:rPr lang="en-US" altLang="en-US" sz="2000" dirty="0"/>
              <a:t>And do everything you can to keep them there!</a:t>
            </a:r>
          </a:p>
          <a:p>
            <a:pPr eaLnBrk="1" hangingPunct="1"/>
            <a:r>
              <a:rPr lang="en-US" altLang="en-US" sz="2000" b="1" dirty="0"/>
              <a:t>What do employers want?</a:t>
            </a:r>
          </a:p>
          <a:p>
            <a:pPr lvl="1" eaLnBrk="1" hangingPunct="1"/>
            <a:r>
              <a:rPr lang="en-US" altLang="en-US" sz="2000" dirty="0"/>
              <a:t>Someone qualified to do the work</a:t>
            </a:r>
          </a:p>
          <a:p>
            <a:pPr lvl="1" eaLnBrk="1" hangingPunct="1"/>
            <a:r>
              <a:rPr lang="en-US" altLang="en-US" sz="2000" dirty="0"/>
              <a:t>A hardworking, dedicated employee</a:t>
            </a:r>
          </a:p>
          <a:p>
            <a:pPr eaLnBrk="1" hangingPunct="1"/>
            <a:r>
              <a:rPr lang="en-US" altLang="en-US" sz="2000" b="1" dirty="0"/>
              <a:t>What do individuals we support want?</a:t>
            </a:r>
          </a:p>
          <a:p>
            <a:pPr lvl="1" eaLnBrk="1" hangingPunct="1"/>
            <a:r>
              <a:rPr lang="en-US" altLang="en-US" sz="2000" dirty="0"/>
              <a:t>To work and live like everyone else</a:t>
            </a:r>
          </a:p>
          <a:p>
            <a:pPr lvl="1" eaLnBrk="1" hangingPunct="1"/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 rot="1231200">
            <a:off x="5983071" y="644831"/>
            <a:ext cx="2732471" cy="120032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Desire to work </a:t>
            </a:r>
          </a:p>
          <a:p>
            <a:pPr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 a  STRONG </a:t>
            </a:r>
          </a:p>
          <a:p>
            <a:pPr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predictor!</a:t>
            </a:r>
          </a:p>
        </p:txBody>
      </p:sp>
      <p:pic>
        <p:nvPicPr>
          <p:cNvPr id="6" name="Picture 2" descr="http://petersterlacci.com/wp-content/uploads/2013/11/win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1397">
            <a:off x="6059525" y="4562679"/>
            <a:ext cx="2844829" cy="189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Benefits of Steady Competitive Employment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en-US" b="1" dirty="0"/>
              <a:t>Improved self esteem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en-US" b="1" dirty="0"/>
              <a:t>Improved social networks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en-US" b="1" dirty="0"/>
              <a:t>Increased quality of life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en-US" b="1" dirty="0"/>
              <a:t>Reduced psychiatric symptoms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en-US" b="1" dirty="0"/>
              <a:t>Reduced substance use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altLang="en-US" b="1" dirty="0"/>
              <a:t>Less use of disability system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61976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None/>
            </a:pPr>
            <a:r>
              <a:rPr lang="en-US" altLang="en-US" sz="1600" dirty="0">
                <a:latin typeface="Times New Roman" pitchFamily="18" charset="0"/>
              </a:rPr>
              <a:t>    </a:t>
            </a:r>
            <a:r>
              <a:rPr lang="en-US" altLang="en-US" sz="1200" dirty="0" err="1">
                <a:latin typeface="Times New Roman" pitchFamily="18" charset="0"/>
              </a:rPr>
              <a:t>Arns</a:t>
            </a:r>
            <a:r>
              <a:rPr lang="en-US" altLang="en-US" sz="1200" dirty="0">
                <a:latin typeface="Times New Roman" pitchFamily="18" charset="0"/>
              </a:rPr>
              <a:t>, 1993, 1995; </a:t>
            </a:r>
            <a:r>
              <a:rPr lang="en-US" altLang="en-US" sz="1200" dirty="0" err="1">
                <a:latin typeface="Times New Roman" pitchFamily="18" charset="0"/>
              </a:rPr>
              <a:t>Barreira</a:t>
            </a:r>
            <a:r>
              <a:rPr lang="en-US" altLang="en-US" sz="1200" dirty="0">
                <a:latin typeface="Times New Roman" pitchFamily="18" charset="0"/>
              </a:rPr>
              <a:t>, 2011; Bond, 2001; Burns, 2009;Drake, in press: Fabian, 1992; Krupa, 2012; </a:t>
            </a:r>
            <a:r>
              <a:rPr lang="en-US" altLang="en-US" sz="1200" dirty="0" err="1">
                <a:latin typeface="Times New Roman" pitchFamily="18" charset="0"/>
              </a:rPr>
              <a:t>Kukla</a:t>
            </a:r>
            <a:r>
              <a:rPr lang="en-US" altLang="en-US" sz="1200" dirty="0">
                <a:latin typeface="Times New Roman" pitchFamily="18" charset="0"/>
              </a:rPr>
              <a:t>, 2012; </a:t>
            </a:r>
            <a:r>
              <a:rPr lang="en-US" altLang="en-US" sz="1200" dirty="0" err="1">
                <a:latin typeface="Times New Roman" pitchFamily="18" charset="0"/>
              </a:rPr>
              <a:t>McHugo</a:t>
            </a:r>
            <a:r>
              <a:rPr lang="en-US" altLang="en-US" sz="1200" dirty="0">
                <a:latin typeface="Times New Roman" pitchFamily="18" charset="0"/>
              </a:rPr>
              <a:t>, 2012; </a:t>
            </a:r>
            <a:r>
              <a:rPr lang="en-US" altLang="en-US" sz="1200" dirty="0" err="1">
                <a:latin typeface="Times New Roman" pitchFamily="18" charset="0"/>
              </a:rPr>
              <a:t>Mueser</a:t>
            </a:r>
            <a:r>
              <a:rPr lang="en-US" altLang="en-US" sz="1200" dirty="0">
                <a:latin typeface="Times New Roman" pitchFamily="18" charset="0"/>
              </a:rPr>
              <a:t>, 1997; Van </a:t>
            </a:r>
            <a:r>
              <a:rPr lang="en-US" altLang="en-US" sz="1200" dirty="0" err="1">
                <a:latin typeface="Times New Roman" pitchFamily="18" charset="0"/>
              </a:rPr>
              <a:t>Dongen</a:t>
            </a:r>
            <a:r>
              <a:rPr lang="en-US" altLang="en-US" sz="1200" dirty="0">
                <a:latin typeface="Times New Roman" pitchFamily="18" charset="0"/>
              </a:rPr>
              <a:t>, 1996, 1998; </a:t>
            </a:r>
            <a:r>
              <a:rPr lang="en-US" altLang="en-US" sz="1200" dirty="0" err="1">
                <a:latin typeface="Times New Roman" pitchFamily="18" charset="0"/>
              </a:rPr>
              <a:t>Xie</a:t>
            </a:r>
            <a:r>
              <a:rPr lang="en-US" altLang="en-US" sz="1200" dirty="0">
                <a:latin typeface="Times New Roman" pitchFamily="18" charset="0"/>
              </a:rPr>
              <a:t>, 2005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204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5042" r="7285" b="9525"/>
          <a:stretch>
            <a:fillRect/>
          </a:stretch>
        </p:blipFill>
        <p:spPr bwMode="auto">
          <a:xfrm>
            <a:off x="3810000" y="1143000"/>
            <a:ext cx="5048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>
                <a:solidFill>
                  <a:schemeClr val="tx1"/>
                </a:solidFill>
                <a:effectLst/>
                <a:latin typeface="Times New Roman" charset="0"/>
              </a:rPr>
              <a:t>Role of Work in Recovery Process:</a:t>
            </a:r>
            <a:br>
              <a:rPr lang="en-US" sz="6000" dirty="0">
                <a:solidFill>
                  <a:schemeClr val="tx1"/>
                </a:solidFill>
                <a:effectLst/>
                <a:latin typeface="Times New Roman" charset="0"/>
              </a:rPr>
            </a:br>
            <a:br>
              <a:rPr lang="en-US" sz="6000" dirty="0"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lang="en-US" sz="6000" dirty="0">
                <a:solidFill>
                  <a:schemeClr val="tx1"/>
                </a:solidFill>
                <a:effectLst/>
                <a:latin typeface="Times New Roman" charset="0"/>
              </a:rPr>
              <a:t>Work is the best treatment we have</a:t>
            </a:r>
            <a:endParaRPr lang="en-US" dirty="0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 sz="40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40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82798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ctrTitle"/>
          </p:nvPr>
        </p:nvSpPr>
        <p:spPr>
          <a:xfrm>
            <a:off x="808831" y="2743200"/>
            <a:ext cx="7526338" cy="20574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Individual Placement </a:t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>and Support Model of Supported Employment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150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en-US"/>
              <a:t>The Evidence Based Practice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Evidence-Based SE is referred to 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330913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 PLACEMENT AND SUPPORT </a:t>
            </a:r>
          </a:p>
          <a:p>
            <a:pPr marL="594360" lvl="1" indent="-274320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evidence-based approach to supported employment for people who have a severe mental illness and co-occurring disorders.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Developed by the Dartmouth Psychiatric Research Center - Dartmouth College School of Medicine in New Hampshire</a:t>
            </a:r>
          </a:p>
          <a:p>
            <a:pPr marL="594360" lvl="1" indent="-274320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 was first studied in a randomized controlled trial in 1996</a:t>
            </a:r>
          </a:p>
          <a:p>
            <a:pPr marL="594360" lvl="1" indent="-274320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 has been evaluated in 22 randomized controlled trials. This research has established IPS as an evidence-based practice </a:t>
            </a:r>
          </a:p>
          <a:p>
            <a:pPr marL="594360" lvl="1" indent="-274320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Approved by SAMHSA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1" indent="-274320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www.IPSWORKS.org</a:t>
            </a:r>
            <a:endParaRPr lang="en-US" sz="2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88" y="51107"/>
            <a:ext cx="30511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Making the Case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2287"/>
            <a:ext cx="4023519" cy="440711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1600" b="1" i="1" dirty="0">
                <a:solidFill>
                  <a:schemeClr val="accent2"/>
                </a:solidFill>
              </a:rPr>
              <a:t>IPS works!</a:t>
            </a:r>
          </a:p>
          <a:p>
            <a:pPr lvl="1" eaLnBrk="1" hangingPunct="1"/>
            <a:r>
              <a:rPr lang="en-US" altLang="en-US" sz="1600" dirty="0"/>
              <a:t>3 x’s more effective than other vocational approaches </a:t>
            </a:r>
          </a:p>
          <a:p>
            <a:pPr lvl="1" eaLnBrk="1" hangingPunct="1"/>
            <a:r>
              <a:rPr lang="en-US" altLang="en-US" sz="1600" dirty="0"/>
              <a:t>effective for numerous populations</a:t>
            </a:r>
          </a:p>
          <a:p>
            <a:pPr eaLnBrk="1" hangingPunct="1"/>
            <a:r>
              <a:rPr lang="en-US" altLang="en-US" sz="1600" b="1" i="1" dirty="0">
                <a:solidFill>
                  <a:schemeClr val="accent1"/>
                </a:solidFill>
              </a:rPr>
              <a:t>IPS is cost-effective </a:t>
            </a:r>
          </a:p>
          <a:p>
            <a:pPr lvl="1" eaLnBrk="1" hangingPunct="1"/>
            <a:r>
              <a:rPr lang="en-US" altLang="en-US" sz="1600" dirty="0"/>
              <a:t>Once on the disability rolls, less than 1% of beneficiaries per year move off of benefits to return to work.</a:t>
            </a:r>
          </a:p>
          <a:p>
            <a:pPr lvl="1" eaLnBrk="1" hangingPunct="1"/>
            <a:r>
              <a:rPr lang="en-US" altLang="en-US" sz="1600" dirty="0"/>
              <a:t>IPS is an excellent investment, with an </a:t>
            </a:r>
            <a:r>
              <a:rPr lang="en-US" altLang="en-US" sz="1600" u="sng" dirty="0"/>
              <a:t>annual cost</a:t>
            </a:r>
            <a:r>
              <a:rPr lang="en-US" altLang="en-US" sz="1600" dirty="0"/>
              <a:t> of $5500 per client in 2012 dollars.</a:t>
            </a:r>
          </a:p>
          <a:p>
            <a:pPr lvl="1" eaLnBrk="1" hangingPunct="1"/>
            <a:r>
              <a:rPr lang="en-US" altLang="en-US" sz="1600" dirty="0"/>
              <a:t>average </a:t>
            </a:r>
            <a:r>
              <a:rPr lang="en-US" altLang="en-US" sz="1600" u="sng" dirty="0"/>
              <a:t>annual savings </a:t>
            </a:r>
            <a:r>
              <a:rPr lang="en-US" altLang="en-US" sz="1600" dirty="0"/>
              <a:t>of over $16,000 per client in mental health treatment costs for steady workers, compared to clients not working</a:t>
            </a:r>
            <a:endParaRPr lang="en-US" altLang="en-US" sz="1600" b="1" i="1" dirty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4099720" cy="440711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1600" b="1" i="1" dirty="0">
                <a:solidFill>
                  <a:schemeClr val="accent6"/>
                </a:solidFill>
              </a:rPr>
              <a:t>IPS improves long-term well-being.</a:t>
            </a:r>
          </a:p>
          <a:p>
            <a:pPr lvl="1" eaLnBrk="1" hangingPunct="1"/>
            <a:r>
              <a:rPr lang="en-US" altLang="en-US" sz="1600" dirty="0"/>
              <a:t>Approximately 40% of clients who obtain a job with help from IPS become steady workers and remain competitively employed a decade later</a:t>
            </a:r>
          </a:p>
          <a:p>
            <a:pPr eaLnBrk="1" hangingPunct="1"/>
            <a:r>
              <a:rPr lang="en-US" altLang="en-US" sz="1600" b="1" i="1" dirty="0">
                <a:solidFill>
                  <a:srgbClr val="F82082"/>
                </a:solidFill>
              </a:rPr>
              <a:t>IPS programs have a high rate of successful implementation and sustainability over time</a:t>
            </a:r>
          </a:p>
          <a:p>
            <a:pPr lvl="1" eaLnBrk="1" hangingPunct="1"/>
            <a:r>
              <a:rPr lang="en-US" altLang="en-US" sz="1600" dirty="0"/>
              <a:t>Programs ordinarily achieve high fidelity implementation within one year’s time.</a:t>
            </a:r>
          </a:p>
          <a:p>
            <a:pPr lvl="1" eaLnBrk="1" hangingPunct="1"/>
            <a:r>
              <a:rPr lang="en-US" altLang="en-US" sz="1600" dirty="0"/>
              <a:t>High fidelity IPS programs have better competitive employment outcomes</a:t>
            </a:r>
          </a:p>
          <a:p>
            <a:pPr lvl="1" eaLnBrk="1" hangingPunct="1"/>
            <a:r>
              <a:rPr lang="en-US" altLang="en-US" sz="1600" dirty="0"/>
              <a:t>IPS has been successfully implemented in both urban and rural communities</a:t>
            </a:r>
            <a:endParaRPr lang="en-US" altLang="en-US" sz="1600" b="1" i="1" dirty="0"/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The Gap Between Need and Access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809997" y="2222286"/>
            <a:ext cx="7524003" cy="3949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entury Gothic" panose="020B0502020202020204" pitchFamily="34" charset="0"/>
              </a:rPr>
              <a:t>2/3 want to work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entury Gothic" panose="020B0502020202020204" pitchFamily="34" charset="0"/>
              </a:rPr>
              <a:t>Yet only 1%-2% have access to effective employment services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entury Gothic" panose="020B0502020202020204" pitchFamily="34" charset="0"/>
              </a:rPr>
              <a:t>15% employed at any time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entury Gothic" panose="020B0502020202020204" pitchFamily="34" charset="0"/>
              </a:rPr>
              <a:t>That is an 85% national unemployment rate for people with MH!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Florida average is 84.7% who don’t work!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en-US" sz="1900" dirty="0"/>
          </a:p>
        </p:txBody>
      </p:sp>
      <p:sp>
        <p:nvSpPr>
          <p:cNvPr id="2" name="Rectangle 1"/>
          <p:cNvSpPr/>
          <p:nvPr/>
        </p:nvSpPr>
        <p:spPr>
          <a:xfrm>
            <a:off x="685800" y="6400800"/>
            <a:ext cx="7772400" cy="357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100" dirty="0">
                <a:latin typeface="+mn-lt"/>
              </a:rPr>
              <a:t>NAMI (2014) “Road to Recovery: Employment and Mental Illness</a:t>
            </a:r>
            <a:r>
              <a:rPr lang="ja-JP" altLang="en-US" sz="1100" dirty="0">
                <a:latin typeface="+mn-lt"/>
              </a:rPr>
              <a:t>”</a:t>
            </a:r>
            <a:r>
              <a:rPr lang="en-US" altLang="ja-JP" sz="1100" dirty="0">
                <a:latin typeface="+mn-lt"/>
              </a:rPr>
              <a:t> </a:t>
            </a:r>
            <a:r>
              <a:rPr lang="en-US" altLang="ja-JP" sz="1050" dirty="0">
                <a:latin typeface="+mn-lt"/>
                <a:hlinkClick r:id="rId3"/>
              </a:rPr>
              <a:t>http://www2.nami.org/Template.cfm?Section=Policy_Reports&amp;Template=/ContentManagement/ContentDisplay.cfm&amp;ContentID=169263</a:t>
            </a:r>
            <a:r>
              <a:rPr lang="en-US" altLang="ja-JP" sz="1050" dirty="0">
                <a:latin typeface="+mn-lt"/>
              </a:rPr>
              <a:t> </a:t>
            </a:r>
            <a:endParaRPr lang="en-US" altLang="en-US" sz="1050" dirty="0">
              <a:latin typeface="+mn-lt"/>
            </a:endParaRPr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1447800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27067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/>
                <a:cs typeface="Times New Roman"/>
              </a:rPr>
              <a:t>Expressed Interest in Employment </a:t>
            </a:r>
          </a:p>
          <a:p>
            <a:pPr algn="ctr">
              <a:lnSpc>
                <a:spcPct val="80000"/>
              </a:lnSpc>
            </a:pPr>
            <a:r>
              <a:rPr lang="en-US" sz="4400" b="1" dirty="0">
                <a:latin typeface="Times New Roman"/>
                <a:cs typeface="Times New Roman"/>
              </a:rPr>
              <a:t>Reported in 9 Surveys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4572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sz="4400">
                <a:solidFill>
                  <a:schemeClr val="tx2"/>
                </a:solidFill>
                <a:latin typeface="Times New Roman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3" y="1447800"/>
            <a:ext cx="917293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1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Focus on Work?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ea typeface="+mn-ea"/>
              </a:rPr>
              <a:t>Most people we serve want to work!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ea typeface="+mn-ea"/>
              </a:rPr>
              <a:t>Most see work as an essential part of recovery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ea typeface="+mn-ea"/>
              </a:rPr>
              <a:t>Being productive = Basic human need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ea typeface="+mn-ea"/>
              </a:rPr>
              <a:t>In most societies, typical adult role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ea typeface="+mn-ea"/>
              </a:rPr>
              <a:t>Is integral to community inclusion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ea typeface="+mn-ea"/>
              </a:rPr>
              <a:t>Most people we serve live in poverty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ea typeface="+mn-ea"/>
              </a:rPr>
              <a:t>Working may prevent entry into disability system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ea typeface="ＭＳ Ｐゴシック" pitchFamily="-109" charset="-128"/>
                <a:cs typeface="ＭＳ Ｐゴシック" pitchFamily="-109" charset="-128"/>
              </a:rPr>
              <a:t>Overall Findings for 22 RCTs</a:t>
            </a:r>
            <a:endParaRPr lang="en-US" b="1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809997" y="2590800"/>
            <a:ext cx="7524003" cy="41147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effectLst/>
                <a:ea typeface="ＭＳ Ｐゴシック" pitchFamily="-109" charset="-128"/>
                <a:cs typeface="ＭＳ Ｐゴシック" pitchFamily="-109" charset="-128"/>
              </a:rPr>
              <a:t>All 22 studies showed a significant advantage for IPS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effectLst/>
                <a:ea typeface="ＭＳ Ｐゴシック" pitchFamily="-109" charset="-128"/>
                <a:cs typeface="ＭＳ Ｐゴシック" pitchFamily="-109" charset="-128"/>
              </a:rPr>
              <a:t>Mean competitive employment rates for the 22 studies:</a:t>
            </a:r>
          </a:p>
          <a:p>
            <a:pPr lvl="3">
              <a:lnSpc>
                <a:spcPct val="90000"/>
              </a:lnSpc>
            </a:pPr>
            <a:r>
              <a:rPr lang="en-US" sz="3600" b="1" dirty="0">
                <a:effectLst/>
                <a:ea typeface="ＭＳ Ｐゴシック" pitchFamily="-109" charset="-128"/>
              </a:rPr>
              <a:t> 56% for IPS</a:t>
            </a:r>
          </a:p>
          <a:p>
            <a:pPr lvl="3">
              <a:lnSpc>
                <a:spcPct val="90000"/>
              </a:lnSpc>
            </a:pPr>
            <a:r>
              <a:rPr lang="en-US" sz="3600" b="1" dirty="0">
                <a:effectLst/>
                <a:ea typeface="ＭＳ Ｐゴシック" pitchFamily="-109" charset="-128"/>
              </a:rPr>
              <a:t> 23% for controls</a:t>
            </a:r>
            <a:endParaRPr lang="en-US" dirty="0">
              <a:effectLst/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lnSpc>
                <a:spcPct val="90000"/>
              </a:lnSpc>
              <a:buFont typeface="Wingdings" pitchFamily="-109" charset="2"/>
              <a:buNone/>
            </a:pP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2696644"/>
      </p:ext>
    </p:extLst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20 Randomized Controlled Trials (RCTs) of  Individual Placement and Support (IPS)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09997" y="2222286"/>
            <a:ext cx="7524003" cy="4026113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Best evidence available on effectiveness</a:t>
            </a:r>
          </a:p>
          <a:p>
            <a:pPr eaLnBrk="1" hangingPunct="1"/>
            <a:r>
              <a:rPr lang="en-US" altLang="en-US" sz="2800" b="1" dirty="0"/>
              <a:t>RCTs are gold standard in medical research:</a:t>
            </a:r>
          </a:p>
          <a:p>
            <a:pPr lvl="1" eaLnBrk="1" hangingPunct="1"/>
            <a:r>
              <a:rPr lang="en-US" altLang="en-US" sz="2400" b="1" dirty="0"/>
              <a:t>Random assignment = Participants assigned by a flip of a coin</a:t>
            </a:r>
          </a:p>
        </p:txBody>
      </p:sp>
      <p:pic>
        <p:nvPicPr>
          <p:cNvPr id="34821" name="Picture 5" descr="C:\Users\ECowan\AppData\Local\Microsoft\Windows\Temporary Internet Files\Content.IE5\05LFTOSN\images[1]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736">
            <a:off x="7584262" y="1582198"/>
            <a:ext cx="1388014" cy="1872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39700"/>
            <a:ext cx="7772400" cy="9271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Competitive Employment Rates in </a:t>
            </a:r>
            <a:b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22 Randomized Controlled Trials</a:t>
            </a:r>
          </a:p>
        </p:txBody>
      </p:sp>
      <p:sp>
        <p:nvSpPr>
          <p:cNvPr id="27651" name="Chart Placeholder 2"/>
          <p:cNvSpPr>
            <a:spLocks noGrp="1" noTextEdit="1"/>
          </p:cNvSpPr>
          <p:nvPr>
            <p:ph type="chart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7" y="1104900"/>
            <a:ext cx="9107487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n-US" sz="4400">
                <a:solidFill>
                  <a:schemeClr val="accent2"/>
                </a:solidFill>
              </a:rPr>
              <a:t>18-Month Competitive Employment  Outcomes in 4 Controlled Trials of IPS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6019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(Bond, Campbell, &amp; Drake, 2012)</a:t>
            </a:r>
            <a:endParaRPr lang="en-US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86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906592"/>
              </p:ext>
            </p:extLst>
          </p:nvPr>
        </p:nvGraphicFramePr>
        <p:xfrm>
          <a:off x="0" y="1803399"/>
          <a:ext cx="9167956" cy="384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Worksheet" r:id="rId4" imgW="3419659" imgH="1438111" progId="Excel.Sheet.8">
                  <p:embed/>
                </p:oleObj>
              </mc:Choice>
              <mc:Fallback>
                <p:oleObj name="Worksheet" r:id="rId4" imgW="3419659" imgH="143811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3399"/>
                        <a:ext cx="9167956" cy="384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7200" dirty="0">
                <a:solidFill>
                  <a:schemeClr val="accent6"/>
                </a:solidFill>
              </a:rPr>
              <a:t>Program Model</a:t>
            </a:r>
          </a:p>
        </p:txBody>
      </p:sp>
      <p:sp>
        <p:nvSpPr>
          <p:cNvPr id="3072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6" y="304800"/>
            <a:ext cx="2316892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61050"/>
            <a:ext cx="8229600" cy="5667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   </a:t>
            </a:r>
            <a:r>
              <a:rPr lang="en-US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Traditional      </a:t>
            </a:r>
            <a:r>
              <a:rPr lang="en-US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sym typeface="Wingdings" pitchFamily="2" charset="2"/>
              </a:rPr>
              <a:t></a:t>
            </a:r>
            <a:r>
              <a:rPr lang="en-US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 IPS </a:t>
            </a:r>
            <a:br>
              <a:rPr lang="en-US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</a:br>
            <a:r>
              <a:rPr lang="en-US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Assumptions          </a:t>
            </a:r>
            <a:r>
              <a:rPr lang="en-US" alt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Assumptions</a:t>
            </a:r>
            <a:endParaRPr lang="en-US" altLang="en-US" sz="4400" dirty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79608"/>
              </p:ext>
            </p:extLst>
          </p:nvPr>
        </p:nvGraphicFramePr>
        <p:xfrm>
          <a:off x="0" y="0"/>
          <a:ext cx="91440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Worksheet" r:id="rId4" imgW="2844800" imgH="1346200" progId="Excel.Sheet.8">
                  <p:embed/>
                </p:oleObj>
              </mc:Choice>
              <mc:Fallback>
                <p:oleObj name="Worksheet" r:id="rId4" imgW="2844800" imgH="13462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The Eight Practice Principles of IPS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  <a:ea typeface="+mn-ea"/>
              </a:rPr>
              <a:t>Zero exclusion criteria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  <a:ea typeface="+mn-ea"/>
              </a:rPr>
              <a:t>Client preferences are important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  <a:ea typeface="+mn-ea"/>
              </a:rPr>
              <a:t>Benefits planning is offered to all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  <a:ea typeface="+mn-ea"/>
              </a:rPr>
              <a:t>The focus is on competitive jobs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  <a:ea typeface="+mn-ea"/>
              </a:rPr>
              <a:t>Supported employment services and mental health services are integrated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  <a:ea typeface="+mn-ea"/>
              </a:rPr>
              <a:t>Rapid job search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  <a:ea typeface="+mn-ea"/>
              </a:rPr>
              <a:t>Employment specialists build relationships with employers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  <a:ea typeface="+mn-ea"/>
              </a:rPr>
              <a:t>Follow-along supports are continuous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1. Zero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4178513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Eligibility Based on </a:t>
            </a:r>
            <a:r>
              <a:rPr lang="en-US" i="1" dirty="0">
                <a:ea typeface="+mn-ea"/>
              </a:rPr>
              <a:t>Client Choice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IPS supported employment practitioners need to be advocates for people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When the IPS model is in place, case managers and employment specialists don't discourage people from working based on any of these factors</a:t>
            </a:r>
            <a:r>
              <a:rPr lang="en-US" dirty="0">
                <a:ea typeface="+mn-ea"/>
                <a:sym typeface="Wingdings" pitchFamily="2" charset="2"/>
              </a:rPr>
              <a:t></a:t>
            </a:r>
            <a:endParaRPr lang="en-US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33798" name="Content Placeholder 7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41785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Psychiatric diagnosis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Symptoms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Treatment choices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Work history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Substance use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Cognitive impairment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Missed appointments with mental health team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Grooming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Legal history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Medication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2000" dirty="0"/>
              <a:t>“</a:t>
            </a:r>
            <a:r>
              <a:rPr lang="en-US" altLang="ja-JP" sz="2000" dirty="0"/>
              <a:t>non-compliance</a:t>
            </a:r>
            <a:r>
              <a:rPr lang="ja-JP" altLang="en-US" sz="2000" dirty="0"/>
              <a:t>”</a:t>
            </a:r>
            <a:endParaRPr lang="en-US" alt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2174875"/>
            <a:ext cx="3671888" cy="576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n-ea"/>
              </a:rPr>
              <a:t>Rationale</a:t>
            </a:r>
            <a:endParaRPr lang="en-US" dirty="0">
              <a:ea typeface="+mn-ea"/>
            </a:endParaRPr>
          </a:p>
        </p:txBody>
      </p:sp>
      <p:pic>
        <p:nvPicPr>
          <p:cNvPr id="471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43" y="16042"/>
            <a:ext cx="1611313" cy="228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sz="4400"/>
            </a:br>
            <a:r>
              <a:rPr lang="en-US" altLang="en-US" sz="4400"/>
              <a:t>2. Attention to Client Preferences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809997" y="2222286"/>
            <a:ext cx="7114803" cy="425471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This is the principle that trumps all others--- IPS supported employment is about </a:t>
            </a:r>
            <a:r>
              <a:rPr lang="en-US" sz="2400" b="1" i="1" dirty="0">
                <a:ea typeface="+mn-ea"/>
              </a:rPr>
              <a:t>empowering people </a:t>
            </a:r>
            <a:r>
              <a:rPr lang="en-US" sz="2400" dirty="0">
                <a:ea typeface="+mn-ea"/>
              </a:rPr>
              <a:t>to have more choices and options in their lives. Even the way that services are provided should be based upon client preferences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a typeface="+mn-ea"/>
              </a:rPr>
              <a:t>Client preferences strongly influence: </a:t>
            </a:r>
          </a:p>
          <a:p>
            <a:pPr marL="594995" lvl="1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a typeface="+mn-ea"/>
              </a:rPr>
              <a:t>type of job that is sought, </a:t>
            </a:r>
          </a:p>
          <a:p>
            <a:pPr marL="594995" lvl="1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a typeface="+mn-ea"/>
              </a:rPr>
              <a:t>nature of the support provided </a:t>
            </a:r>
          </a:p>
          <a:p>
            <a:pPr marL="594995" lvl="1" indent="-274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a typeface="+mn-ea"/>
              </a:rPr>
              <a:t>decisions about disclosing one's disability to the employer</a:t>
            </a:r>
          </a:p>
        </p:txBody>
      </p:sp>
      <p:pic>
        <p:nvPicPr>
          <p:cNvPr id="4813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2513" y="4318000"/>
            <a:ext cx="1741487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3. Benefit Planning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483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Every person should have accurate information about benefits and work incentives</a:t>
            </a:r>
          </a:p>
          <a:p>
            <a:pPr eaLnBrk="1" hangingPunct="1"/>
            <a:r>
              <a:rPr lang="en-US" altLang="en-US" sz="2000" dirty="0"/>
              <a:t>Referrals to benefits counselors as needed</a:t>
            </a:r>
          </a:p>
          <a:p>
            <a:pPr eaLnBrk="1" hangingPunct="1"/>
            <a:r>
              <a:rPr lang="en-US" altLang="en-US" sz="2000" dirty="0"/>
              <a:t>Many things can affect net income; should be discussed at engagement and ongoing</a:t>
            </a:r>
          </a:p>
          <a:p>
            <a:pPr eaLnBrk="1" hangingPunct="1"/>
            <a:r>
              <a:rPr lang="en-US" altLang="en-US" sz="2000" b="1" dirty="0"/>
              <a:t>SOAR</a:t>
            </a:r>
            <a:r>
              <a:rPr lang="en-US" altLang="en-US" sz="2000" dirty="0"/>
              <a:t> case workers can support an IPS Team with Work Incentives</a:t>
            </a: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0655"/>
            <a:ext cx="2819400" cy="2001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/>
              <a:t>Work and Recovery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5819403" cy="363651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ja-JP" altLang="en-US" sz="3200" i="1" dirty="0"/>
              <a:t>“</a:t>
            </a:r>
            <a:r>
              <a:rPr lang="en-US" altLang="ja-JP" sz="3200" i="1" dirty="0"/>
              <a:t>Work is commonly viewed by clients as a critical step in the recovery process and because work is broadly considered </a:t>
            </a:r>
            <a:r>
              <a:rPr lang="ja-JP" altLang="en-US" sz="3200" i="1" dirty="0"/>
              <a:t>“</a:t>
            </a:r>
            <a:r>
              <a:rPr lang="en-US" altLang="ja-JP" sz="3200" i="1" dirty="0"/>
              <a:t>normative behavior</a:t>
            </a:r>
            <a:r>
              <a:rPr lang="ja-JP" altLang="en-US" sz="3200" i="1" dirty="0"/>
              <a:t>”</a:t>
            </a:r>
            <a:r>
              <a:rPr lang="en-US" altLang="ja-JP" sz="3200" i="1" dirty="0"/>
              <a:t>, employment has anti-stigmatizing effects on people with severe mental illness</a:t>
            </a:r>
            <a:r>
              <a:rPr lang="ja-JP" altLang="en-US" sz="3200" i="1" dirty="0"/>
              <a:t>”</a:t>
            </a:r>
            <a:endParaRPr lang="en-US" altLang="ja-JP" sz="3200" i="1" dirty="0"/>
          </a:p>
          <a:p>
            <a:pPr eaLnBrk="1" hangingPunct="1"/>
            <a:endParaRPr lang="en-US" altLang="en-US" dirty="0"/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sz="1600" dirty="0"/>
              <a:t>(McGurk &amp; </a:t>
            </a:r>
            <a:r>
              <a:rPr lang="en-US" altLang="en-US" sz="1600" dirty="0" err="1"/>
              <a:t>Mueser</a:t>
            </a:r>
            <a:r>
              <a:rPr lang="en-US" altLang="en-US" sz="1600" dirty="0"/>
              <a:t>, 2003: 789)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3150167"/>
            <a:ext cx="28352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45113"/>
            <a:ext cx="82296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4. Competitive Employment</a:t>
            </a:r>
          </a:p>
        </p:txBody>
      </p:sp>
      <p:sp useBgFill="1"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200400" y="914400"/>
            <a:ext cx="5715000" cy="393541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000" dirty="0"/>
              <a:t>Regular jobs in the community rather than jobs that are set aside for people with disabilities </a:t>
            </a:r>
          </a:p>
          <a:p>
            <a:pPr eaLnBrk="1" hangingPunct="1"/>
            <a:r>
              <a:rPr lang="en-US" altLang="en-US" sz="2000" dirty="0"/>
              <a:t>Part-time or full-time</a:t>
            </a:r>
          </a:p>
          <a:p>
            <a:pPr eaLnBrk="1" hangingPunct="1"/>
            <a:r>
              <a:rPr lang="en-US" altLang="en-US" sz="2000" dirty="0"/>
              <a:t>pay at least minimum wage </a:t>
            </a:r>
          </a:p>
          <a:p>
            <a:pPr eaLnBrk="1" hangingPunct="1"/>
            <a:r>
              <a:rPr lang="en-US" altLang="en-US" sz="2000" dirty="0"/>
              <a:t>don't include artificial time limits </a:t>
            </a:r>
          </a:p>
          <a:p>
            <a:pPr eaLnBrk="1" hangingPunct="1"/>
            <a:r>
              <a:rPr lang="en-US" altLang="en-US" sz="2000" dirty="0"/>
              <a:t>have the same pay and benefits for everyone who holds those positions </a:t>
            </a:r>
          </a:p>
          <a:p>
            <a:pPr eaLnBrk="1" hangingPunct="1"/>
            <a:r>
              <a:rPr lang="en-US" altLang="en-US" sz="2000" dirty="0"/>
              <a:t>Temporary/Seasonal jobs do count</a:t>
            </a:r>
          </a:p>
          <a:p>
            <a:pPr eaLnBrk="1" hangingPunct="1"/>
            <a:r>
              <a:rPr lang="en-US" altLang="en-US" sz="2000" dirty="0"/>
              <a:t>Volunteering ok only if actively seeking work in meantime</a:t>
            </a:r>
          </a:p>
          <a:p>
            <a:pPr eaLnBrk="1" hangingPunct="1"/>
            <a:r>
              <a:rPr lang="en-US" altLang="en-US" sz="2000" dirty="0"/>
              <a:t>Supported Education included</a:t>
            </a: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243"/>
            <a:ext cx="28194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98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/>
              <a:t>5. Integration with Behavioral Health Treatment Services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729916"/>
            <a:ext cx="4876800" cy="41148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Frequent communication between SE/BH team members is critical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All of the people working with a person function as a team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All meet at least once a week to discuss the best strategies to help people attain their goals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Team members also touch base with each other between meetings for quick updates and problem solving sessions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The treatment team shares ideas with the client who will make the final decision</a:t>
            </a:r>
          </a:p>
          <a:p>
            <a:pPr marL="594360" lvl="1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Most often, SE and BH staff share office space!</a:t>
            </a: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62000"/>
            <a:ext cx="31194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6. Rapid Job Search</a:t>
            </a:r>
          </a:p>
        </p:txBody>
      </p:sp>
      <p:sp useBgFill="1"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1000" y="2058988"/>
            <a:ext cx="5867400" cy="449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It demonstrates that practitioners </a:t>
            </a:r>
          </a:p>
          <a:p>
            <a:pPr lvl="1" eaLnBrk="1" hangingPunct="1"/>
            <a:r>
              <a:rPr lang="en-US" altLang="en-US" sz="1800" b="1" dirty="0"/>
              <a:t>Are taking their client's goals seriously </a:t>
            </a:r>
          </a:p>
          <a:p>
            <a:pPr lvl="1" eaLnBrk="1" hangingPunct="1"/>
            <a:r>
              <a:rPr lang="en-US" altLang="en-US" sz="1800" b="1" dirty="0"/>
              <a:t>believe that their people have strengths and skills to take to the job </a:t>
            </a:r>
          </a:p>
          <a:p>
            <a:pPr eaLnBrk="1" hangingPunct="1"/>
            <a:r>
              <a:rPr lang="en-US" altLang="en-US" sz="2000" dirty="0"/>
              <a:t>For some people, there is a </a:t>
            </a:r>
            <a:r>
              <a:rPr lang="en-US" altLang="en-US" sz="2000" b="1" i="1" dirty="0"/>
              <a:t>'window of opportunity'</a:t>
            </a:r>
            <a:r>
              <a:rPr lang="en-US" altLang="en-US" sz="2000" dirty="0"/>
              <a:t> when it comes to going back to work</a:t>
            </a:r>
          </a:p>
          <a:p>
            <a:pPr eaLnBrk="1" hangingPunct="1"/>
            <a:r>
              <a:rPr lang="en-US" altLang="en-US" sz="2000" dirty="0"/>
              <a:t>Quickly exploring jobs in the community is one way to take advantage of that </a:t>
            </a:r>
            <a:r>
              <a:rPr lang="en-US" altLang="en-US" sz="2000" b="1" dirty="0"/>
              <a:t>motivation: </a:t>
            </a:r>
            <a:r>
              <a:rPr lang="en-US" altLang="en-US" sz="2000" dirty="0"/>
              <a:t>people get excited as they see the possibilities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5222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066800"/>
            <a:ext cx="2152650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29075"/>
            <a:ext cx="6781800" cy="2143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7. Systematic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Job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Development</a:t>
            </a:r>
          </a:p>
        </p:txBody>
      </p:sp>
      <p:sp useBgFill="1"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772400" cy="32004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Employment specialists </a:t>
            </a:r>
          </a:p>
          <a:p>
            <a:pPr lvl="1" eaLnBrk="1" hangingPunct="1"/>
            <a:r>
              <a:rPr lang="en-US" altLang="en-US" sz="1800" dirty="0"/>
              <a:t>build an employer network based on people’ interests, </a:t>
            </a:r>
          </a:p>
          <a:p>
            <a:pPr lvl="1" eaLnBrk="1" hangingPunct="1"/>
            <a:r>
              <a:rPr lang="en-US" altLang="en-US" sz="1800" dirty="0"/>
              <a:t>develop relationships with local employers by making regular contacts.</a:t>
            </a:r>
          </a:p>
          <a:p>
            <a:pPr lvl="1" eaLnBrk="1" hangingPunct="1"/>
            <a:r>
              <a:rPr lang="en-US" altLang="en-US" sz="1800" dirty="0"/>
              <a:t>visit employers to schedule appointments, </a:t>
            </a:r>
          </a:p>
          <a:p>
            <a:pPr lvl="1" eaLnBrk="1" hangingPunct="1"/>
            <a:r>
              <a:rPr lang="en-US" altLang="en-US" sz="1800" dirty="0"/>
              <a:t>learn more about the needs and preferences of those employers and only then may decide to talk about a person whom they believe to be a good fit for that business</a:t>
            </a:r>
          </a:p>
        </p:txBody>
      </p:sp>
      <p:pic>
        <p:nvPicPr>
          <p:cNvPr id="53252" name="Picture 2"/>
          <p:cNvPicPr>
            <a:picLocks noChangeAspect="1"/>
          </p:cNvPicPr>
          <p:nvPr/>
        </p:nvPicPr>
        <p:blipFill rotWithShape="1">
          <a:blip r:embed="rId2"/>
          <a:srcRect l="4271" t="10573" r="3512"/>
          <a:stretch/>
        </p:blipFill>
        <p:spPr bwMode="auto">
          <a:xfrm>
            <a:off x="4800600" y="3733800"/>
            <a:ext cx="4043363" cy="280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8. Long Term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Job Supports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2531576"/>
            <a:ext cx="8229600" cy="384461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Individualized assistance to working people is available as long as needed and desired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Although employment specialists provide many of the follow-along supports needed, case managers or therapists can also help out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Family members and friends can be a part of this support if so requested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It is important not to transfer a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</a:rPr>
              <a:t>    working client off of the IPS team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</a:rPr>
              <a:t>    too quickly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54276" name="Picture 2"/>
          <p:cNvPicPr>
            <a:picLocks noChangeAspect="1"/>
          </p:cNvPicPr>
          <p:nvPr/>
        </p:nvPicPr>
        <p:blipFill rotWithShape="1">
          <a:blip r:embed="rId2"/>
          <a:srcRect b="13232"/>
          <a:stretch/>
        </p:blipFill>
        <p:spPr bwMode="auto">
          <a:xfrm>
            <a:off x="5410200" y="28074"/>
            <a:ext cx="3530600" cy="2084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42295" y="5009030"/>
            <a:ext cx="7526337" cy="1468800"/>
          </a:xfrm>
        </p:spPr>
        <p:txBody>
          <a:bodyPr/>
          <a:lstStyle/>
          <a:p>
            <a:pPr eaLnBrk="1" hangingPunct="1"/>
            <a:r>
              <a:rPr lang="en-US" altLang="en-US" dirty="0"/>
              <a:t>IPS Team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3152781"/>
              </p:ext>
            </p:extLst>
          </p:nvPr>
        </p:nvGraphicFramePr>
        <p:xfrm>
          <a:off x="567530" y="381000"/>
          <a:ext cx="8347869" cy="49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-Right Arrow 4"/>
          <p:cNvSpPr/>
          <p:nvPr/>
        </p:nvSpPr>
        <p:spPr>
          <a:xfrm rot="1648139">
            <a:off x="5864225" y="1149350"/>
            <a:ext cx="1844675" cy="10556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Meet weekly</a:t>
            </a:r>
          </a:p>
        </p:txBody>
      </p:sp>
      <p:sp>
        <p:nvSpPr>
          <p:cNvPr id="6" name="Left-Right Arrow 5"/>
          <p:cNvSpPr/>
          <p:nvPr/>
        </p:nvSpPr>
        <p:spPr>
          <a:xfrm rot="19440019">
            <a:off x="1200150" y="1149350"/>
            <a:ext cx="1846263" cy="10556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Meet weekly</a:t>
            </a:r>
          </a:p>
        </p:txBody>
      </p:sp>
      <p:pic>
        <p:nvPicPr>
          <p:cNvPr id="41990" name="Picture 7" descr="C:\Documents and Settings\ecowan\Local Settings\Temporary Internet Files\Content.IE5\V3O7OSER\MM910001094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11874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900"/>
              <a:t>Program Structure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711575" y="457200"/>
            <a:ext cx="4594225" cy="4724400"/>
          </a:xfrm>
        </p:spPr>
        <p:txBody>
          <a:bodyPr/>
          <a:lstStyle/>
          <a:p>
            <a:pPr eaLnBrk="1" hangingPunct="1"/>
            <a:r>
              <a:rPr lang="en-US" altLang="en-US" sz="2000"/>
              <a:t>It’s the entire IPS program’s responsibility to keep an eye open for job leads</a:t>
            </a:r>
          </a:p>
          <a:p>
            <a:pPr eaLnBrk="1" hangingPunct="1"/>
            <a:r>
              <a:rPr lang="en-US" altLang="en-US" sz="2000"/>
              <a:t>Cross-training among agency staff</a:t>
            </a:r>
          </a:p>
          <a:p>
            <a:pPr eaLnBrk="1" hangingPunct="1"/>
            <a:r>
              <a:rPr lang="en-US" altLang="en-US" sz="2000"/>
              <a:t>Team members communicate often so that everyone is on the same page </a:t>
            </a:r>
          </a:p>
          <a:p>
            <a:pPr eaLnBrk="1" hangingPunct="1"/>
            <a:r>
              <a:rPr lang="en-US" altLang="en-US" sz="2000"/>
              <a:t>The IPS team meets weekly to share job leads, celebrate successes and brainstorm strategies</a:t>
            </a:r>
          </a:p>
        </p:txBody>
      </p:sp>
      <p:sp>
        <p:nvSpPr>
          <p:cNvPr id="4301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497204"/>
            <a:ext cx="3203575" cy="397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IPS &amp; VR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417851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800" dirty="0"/>
              <a:t>A federal partner as expert in employment services and financing of supports</a:t>
            </a:r>
          </a:p>
          <a:p>
            <a:r>
              <a:rPr lang="en-US" altLang="en-US" sz="1800" dirty="0"/>
              <a:t>Both State and local MH and VR offices develop shared responsibilities: </a:t>
            </a:r>
          </a:p>
          <a:p>
            <a:pPr lvl="1"/>
            <a:r>
              <a:rPr lang="en-US" altLang="en-US" sz="1600" dirty="0"/>
              <a:t>Examine and modify VR regulations and guidelines that conflict with IPS principles</a:t>
            </a:r>
          </a:p>
          <a:p>
            <a:pPr lvl="1"/>
            <a:r>
              <a:rPr lang="en-US" altLang="en-US" sz="1600" dirty="0"/>
              <a:t>Some cites write MOUs</a:t>
            </a:r>
          </a:p>
          <a:p>
            <a:pPr lvl="1"/>
            <a:r>
              <a:rPr lang="en-US" altLang="en-US" sz="1600" dirty="0"/>
              <a:t>Revise policies when working with IPS and population (i.e., documentation, evidence gathering, referrals)</a:t>
            </a:r>
          </a:p>
          <a:p>
            <a:endParaRPr lang="en-US" altLang="en-US" sz="2000" dirty="0"/>
          </a:p>
        </p:txBody>
      </p:sp>
      <p:sp>
        <p:nvSpPr>
          <p:cNvPr id="44036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448648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/>
              <a:t>Some key differences in approach: </a:t>
            </a:r>
          </a:p>
          <a:p>
            <a:pPr lvl="1"/>
            <a:r>
              <a:rPr lang="en-US" altLang="en-US" sz="1800" dirty="0"/>
              <a:t>fast access to employment specialist</a:t>
            </a:r>
          </a:p>
          <a:p>
            <a:pPr lvl="1"/>
            <a:r>
              <a:rPr lang="en-US" altLang="en-US" sz="1800" dirty="0"/>
              <a:t>no supplemental/on-site assessments</a:t>
            </a:r>
          </a:p>
          <a:p>
            <a:pPr lvl="1"/>
            <a:r>
              <a:rPr lang="en-US" altLang="en-US" sz="1800" dirty="0"/>
              <a:t>simpler documentation for vocational assessment (Career Profile)</a:t>
            </a:r>
          </a:p>
          <a:p>
            <a:pPr lvl="1"/>
            <a:r>
              <a:rPr lang="en-US" altLang="en-US" sz="1800" dirty="0"/>
              <a:t>rapid job search (30-day window to begin looking for work) </a:t>
            </a:r>
          </a:p>
          <a:p>
            <a:pPr lvl="1"/>
            <a:r>
              <a:rPr lang="en-US" altLang="en-US" sz="1800" dirty="0"/>
              <a:t>early benefits counseling for all.</a:t>
            </a:r>
          </a:p>
          <a:p>
            <a:endParaRPr lang="en-US" altLang="en-US" dirty="0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2286000" y="640080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hlinkClick r:id="rId2"/>
              </a:rPr>
              <a:t>http://www.ncbi.nlm.nih.gov/pubmed/23477643</a:t>
            </a:r>
            <a:r>
              <a:rPr lang="en-US" altLang="en-US" sz="1400"/>
              <a:t> </a:t>
            </a:r>
          </a:p>
        </p:txBody>
      </p:sp>
    </p:spTree>
  </p:cSld>
  <p:clrMapOvr>
    <a:masterClrMapping/>
  </p:clrMapOvr>
  <p:transition>
    <p:blinds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IPS &amp; VR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n-ea"/>
              </a:rPr>
              <a:t>Collaboration between IPS agency and VR offices</a:t>
            </a:r>
          </a:p>
          <a:p>
            <a:pPr marL="594360" lvl="1" indent="-274320" eaLnBrk="1" fontAlgn="auto" hangingPunct="1">
              <a:spcAft>
                <a:spcPts val="0"/>
              </a:spcAft>
              <a:defRPr/>
            </a:pPr>
            <a:r>
              <a:rPr lang="en-US" sz="2000" dirty="0">
                <a:ea typeface="+mn-ea"/>
              </a:rPr>
              <a:t>VR assigns liaison to agency- becomes a subject matter expert in mental health and IPS</a:t>
            </a:r>
          </a:p>
          <a:p>
            <a:pPr marL="594360" lvl="1" indent="-274320" eaLnBrk="1" fontAlgn="auto" hangingPunct="1">
              <a:spcAft>
                <a:spcPts val="0"/>
              </a:spcAft>
              <a:defRPr/>
            </a:pPr>
            <a:r>
              <a:rPr lang="en-US" sz="2000" dirty="0">
                <a:ea typeface="+mn-ea"/>
              </a:rPr>
              <a:t>VR is integrated and attends regular face to face meetings- sometimes share offices (where clients are)  </a:t>
            </a:r>
          </a:p>
          <a:p>
            <a:pPr marL="594360" lvl="1" indent="-274320" eaLnBrk="1" fontAlgn="auto" hangingPunct="1">
              <a:spcAft>
                <a:spcPts val="0"/>
              </a:spcAft>
              <a:defRPr/>
            </a:pPr>
            <a:r>
              <a:rPr lang="en-US" sz="2000" dirty="0">
                <a:ea typeface="+mn-ea"/>
              </a:rPr>
              <a:t>Discuss shared caseloads (who will VR open, close, </a:t>
            </a:r>
            <a:r>
              <a:rPr lang="en-US" sz="2000" dirty="0" err="1">
                <a:ea typeface="+mn-ea"/>
              </a:rPr>
              <a:t>etc</a:t>
            </a:r>
            <a:r>
              <a:rPr lang="en-US" sz="2000" dirty="0">
                <a:ea typeface="+mn-ea"/>
              </a:rPr>
              <a:t>)</a:t>
            </a:r>
          </a:p>
          <a:p>
            <a:pPr marL="594360" lvl="1" indent="-274320" eaLnBrk="1" fontAlgn="auto" hangingPunct="1">
              <a:spcAft>
                <a:spcPts val="0"/>
              </a:spcAft>
              <a:defRPr/>
            </a:pPr>
            <a:r>
              <a:rPr lang="en-US" sz="2000" dirty="0">
                <a:ea typeface="+mn-ea"/>
              </a:rPr>
              <a:t>IPS agency provides immediate behavioral health interventions - VR counselors often do not have access to such supports</a:t>
            </a:r>
          </a:p>
          <a:p>
            <a:pPr marL="594360" lvl="1" indent="-274320" eaLnBrk="1" fontAlgn="auto" hangingPunct="1">
              <a:spcAft>
                <a:spcPts val="0"/>
              </a:spcAft>
              <a:defRPr/>
            </a:pPr>
            <a:r>
              <a:rPr lang="en-US" sz="2000" dirty="0">
                <a:ea typeface="+mn-ea"/>
              </a:rPr>
              <a:t>VR has higher success rate in closures and job retention long term</a:t>
            </a:r>
          </a:p>
        </p:txBody>
      </p:sp>
      <p:sp>
        <p:nvSpPr>
          <p:cNvPr id="45060" name="Rectangle 1"/>
          <p:cNvSpPr>
            <a:spLocks noChangeArrowheads="1"/>
          </p:cNvSpPr>
          <p:nvPr/>
        </p:nvSpPr>
        <p:spPr bwMode="auto">
          <a:xfrm>
            <a:off x="1600200" y="6324600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hlinkClick r:id="rId2"/>
              </a:rPr>
              <a:t>http://www.dartmouthips.org/resources/vocational-rehabilitation/</a:t>
            </a:r>
            <a:r>
              <a:rPr lang="en-US" altLang="en-US" sz="1400"/>
              <a:t> </a:t>
            </a:r>
          </a:p>
        </p:txBody>
      </p:sp>
    </p:spTree>
  </p:cSld>
  <p:clrMapOvr>
    <a:masterClrMapping/>
  </p:clrMapOvr>
  <p:transition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5400"/>
              <a:t>Implementation &amp; Program Fidelity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What is it &amp; why does it matter?</a:t>
            </a:r>
          </a:p>
        </p:txBody>
      </p:sp>
      <p:pic>
        <p:nvPicPr>
          <p:cNvPr id="3076" name="Picture 4" descr="http://www.nrepp.samhsa.gov/Courses/Implementations/images/0104_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381000"/>
            <a:ext cx="2438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z="4000" dirty="0"/>
              <a:t>Employment Works!</a:t>
            </a:r>
            <a:br>
              <a:rPr lang="en-US" altLang="en-US" sz="4000" dirty="0"/>
            </a:br>
            <a:r>
              <a:rPr lang="en-US" altLang="en-US" sz="4000" dirty="0"/>
              <a:t>IPS Research findings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000"/>
              <a:t>significant improvement in social skills after 17 weeks of job placement. </a:t>
            </a:r>
          </a:p>
          <a:p>
            <a:pPr eaLnBrk="1" hangingPunct="1"/>
            <a:r>
              <a:rPr lang="en-US" altLang="en-US" sz="2000"/>
              <a:t>employment results in significant symptom improvement and fewer hospitalizations.</a:t>
            </a:r>
          </a:p>
          <a:p>
            <a:pPr eaLnBrk="1" hangingPunct="1"/>
            <a:r>
              <a:rPr lang="en-US" altLang="en-US" sz="2000"/>
              <a:t>participants who were in employment after 18 months tended to have </a:t>
            </a:r>
          </a:p>
          <a:p>
            <a:pPr lvl="1" eaLnBrk="1" hangingPunct="1"/>
            <a:r>
              <a:rPr lang="en-US" altLang="en-US" sz="2000"/>
              <a:t>lower symptoms (particularly thought disorder), </a:t>
            </a:r>
          </a:p>
          <a:p>
            <a:pPr lvl="1" eaLnBrk="1" hangingPunct="1"/>
            <a:r>
              <a:rPr lang="en-US" altLang="en-US" sz="2000"/>
              <a:t>better self esteem and </a:t>
            </a:r>
          </a:p>
          <a:p>
            <a:pPr lvl="1" eaLnBrk="1" hangingPunct="1"/>
            <a:r>
              <a:rPr lang="en-US" altLang="en-US" sz="2000"/>
              <a:t>more satisfaction with their finances and vocational services than those who were unemployed.</a:t>
            </a:r>
          </a:p>
          <a:p>
            <a:pPr eaLnBrk="1" hangingPunct="1"/>
            <a:r>
              <a:rPr lang="en-US" altLang="en-US" sz="2000"/>
              <a:t>being in employment was associated with an increase in independence, an improved sense of self worth and an improved family atmosphere.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 Fidelity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What is an Evidence-Based Practice (EBP)?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sz="2000"/>
              <a:t>Based in theory and has undergone scientific research &amp; evaluation, replication, and </a:t>
            </a:r>
          </a:p>
          <a:p>
            <a:pPr eaLnBrk="1" hangingPunct="1"/>
            <a:r>
              <a:rPr lang="en-US" altLang="en-US" sz="2000"/>
              <a:t>Supported by:</a:t>
            </a:r>
          </a:p>
          <a:p>
            <a:pPr lvl="1" eaLnBrk="1" hangingPunct="1"/>
            <a:r>
              <a:rPr lang="en-US" altLang="en-US" sz="1800"/>
              <a:t>Implementation manual</a:t>
            </a:r>
          </a:p>
          <a:p>
            <a:pPr lvl="1" eaLnBrk="1" hangingPunct="1"/>
            <a:r>
              <a:rPr lang="en-US" altLang="ja-JP" sz="1800"/>
              <a:t>Fidelity Scale</a:t>
            </a:r>
            <a:r>
              <a:rPr lang="ja-JP" altLang="en-US" sz="1800"/>
              <a:t> </a:t>
            </a:r>
            <a:r>
              <a:rPr lang="en-US" altLang="ja-JP" sz="1800"/>
              <a:t>measurement tool</a:t>
            </a:r>
          </a:p>
          <a:p>
            <a:pPr lvl="1" eaLnBrk="1" hangingPunct="1"/>
            <a:r>
              <a:rPr lang="en-US" altLang="ja-JP" sz="1800"/>
              <a:t>Trained Evaluators/Trainers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</a:rPr>
              <a:t>What is Fidelity?</a:t>
            </a:r>
            <a:endParaRPr lang="en-US" dirty="0">
              <a:ea typeface="+mn-ea"/>
            </a:endParaRPr>
          </a:p>
        </p:txBody>
      </p:sp>
      <p:sp>
        <p:nvSpPr>
          <p:cNvPr id="47110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1800"/>
              <a:t>The degree to which a program includes features that are critical to achieving the intended outcomes</a:t>
            </a:r>
          </a:p>
          <a:p>
            <a:pPr eaLnBrk="1" hangingPunct="1"/>
            <a:r>
              <a:rPr lang="en-US" altLang="en-US" sz="1800"/>
              <a:t>Program fidelity is positively correlated with improved outcomes and cost-effectiveness</a:t>
            </a:r>
          </a:p>
          <a:p>
            <a:pPr eaLnBrk="1" hangingPunct="1"/>
            <a:r>
              <a:rPr lang="en-US" altLang="en-US" sz="1800"/>
              <a:t>Measured through detailed 2-day qualitative and quantitative reviews and report</a:t>
            </a:r>
          </a:p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9875"/>
            <a:ext cx="1905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 Fidelity </a:t>
            </a:r>
            <a:br>
              <a:rPr lang="en-US" altLang="en-US"/>
            </a:br>
            <a:r>
              <a:rPr lang="en-US" altLang="en-US"/>
              <a:t>Program Resources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Tools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 Fidelity Scale </a:t>
            </a:r>
            <a:r>
              <a:rPr lang="en-US" altLang="en-US" sz="1400">
                <a:hlinkClick r:id="rId2"/>
              </a:rPr>
              <a:t>http://www.dartmouthips.org/wp-content/uploads/2014/04/IPS-Fidelity-Scale-Eng1.pdf</a:t>
            </a:r>
            <a:r>
              <a:rPr lang="en-US" altLang="en-US" sz="1400"/>
              <a:t> </a:t>
            </a:r>
            <a:endParaRPr lang="en-US" altLang="en-US"/>
          </a:p>
          <a:p>
            <a:pPr eaLnBrk="1" hangingPunct="1"/>
            <a:r>
              <a:rPr lang="en-US" altLang="en-US"/>
              <a:t>Fidelity Review Manual</a:t>
            </a:r>
          </a:p>
          <a:p>
            <a:pPr marL="320675" lvl="1" indent="0" eaLnBrk="1" hangingPunct="1">
              <a:buFont typeface="Arial" pitchFamily="34" charset="0"/>
              <a:buNone/>
            </a:pPr>
            <a:r>
              <a:rPr lang="en-US" altLang="en-US" sz="1400">
                <a:hlinkClick r:id="rId3"/>
              </a:rPr>
              <a:t>http://www.dartmouthips.org/wp-content/uploads/2014/11/fidelity-review-manual-chaptersrevised.pdf</a:t>
            </a:r>
            <a:r>
              <a:rPr lang="en-US" altLang="en-US" sz="1400"/>
              <a:t> </a:t>
            </a:r>
            <a:endParaRPr lang="en-US" altLang="en-US"/>
          </a:p>
          <a:p>
            <a:pPr eaLnBrk="1" hangingPunct="1"/>
            <a:endParaRPr lang="en-US" altLang="en-US"/>
          </a:p>
          <a:p>
            <a:pPr marL="320675" lvl="1" indent="0" eaLnBrk="1" hangingPunct="1">
              <a:buFont typeface="Arial" pitchFamily="34" charset="0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lvl="2" eaLnBrk="1" hangingPunct="1"/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Scale</a:t>
            </a:r>
          </a:p>
        </p:txBody>
      </p:sp>
      <p:sp>
        <p:nvSpPr>
          <p:cNvPr id="4813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358775" indent="-342900" eaLnBrk="1" hangingPunct="1">
              <a:lnSpc>
                <a:spcPct val="80000"/>
              </a:lnSpc>
              <a:buClr>
                <a:srgbClr val="9BBB59"/>
              </a:buClr>
              <a:buFont typeface="Wingdings" pitchFamily="2" charset="2"/>
              <a:buChar char="§"/>
            </a:pPr>
            <a:r>
              <a:rPr lang="en-US" altLang="en-US" sz="2000">
                <a:cs typeface="Arial" pitchFamily="34" charset="0"/>
              </a:rPr>
              <a:t>25 items on a 5-point anchored scale</a:t>
            </a:r>
          </a:p>
          <a:p>
            <a:pPr marL="358775" indent="-342900" eaLnBrk="1" hangingPunct="1">
              <a:lnSpc>
                <a:spcPct val="80000"/>
              </a:lnSpc>
              <a:buClr>
                <a:srgbClr val="9BBB59"/>
              </a:buClr>
              <a:buFont typeface="Wingdings" pitchFamily="2" charset="2"/>
              <a:buChar char="§"/>
            </a:pPr>
            <a:r>
              <a:rPr lang="en-US" altLang="en-US" sz="2000">
                <a:cs typeface="Arial" pitchFamily="34" charset="0"/>
              </a:rPr>
              <a:t>3 subscales: Staffing, Organization, Services</a:t>
            </a:r>
          </a:p>
          <a:p>
            <a:pPr marL="358775" indent="-342900" eaLnBrk="1" hangingPunct="1">
              <a:lnSpc>
                <a:spcPct val="80000"/>
              </a:lnSpc>
              <a:buClr>
                <a:srgbClr val="9BBB59"/>
              </a:buClr>
              <a:buFont typeface="Wingdings" pitchFamily="2" charset="2"/>
              <a:buChar char="§"/>
            </a:pPr>
            <a:r>
              <a:rPr lang="en-US" altLang="en-US" sz="2000"/>
              <a:t>Item total scores are added up:</a:t>
            </a:r>
          </a:p>
          <a:p>
            <a:pPr marL="752475" lvl="1" indent="-3429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/>
              <a:t>115-125 = Exemplary Fidelity</a:t>
            </a:r>
          </a:p>
          <a:p>
            <a:pPr marL="752475" lvl="1" indent="-3429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/>
              <a:t>100-114 = Good Fidelity</a:t>
            </a:r>
          </a:p>
          <a:p>
            <a:pPr marL="752475" lvl="1" indent="-3429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/>
              <a:t>74-99 = Fair Fidelity</a:t>
            </a:r>
          </a:p>
          <a:p>
            <a:pPr marL="752475" lvl="1" indent="-3429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/>
              <a:t>73 and below = Not Supported Employment</a:t>
            </a:r>
          </a:p>
        </p:txBody>
      </p:sp>
    </p:spTree>
  </p:cSld>
  <p:clrMapOvr>
    <a:masterClrMapping/>
  </p:clrMapOvr>
  <p:transition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>
                <a:ea typeface="+mj-ea"/>
              </a:rPr>
              <a:t>Example: Scale Item 6, Organization</a:t>
            </a:r>
          </a:p>
        </p:txBody>
      </p:sp>
      <p:pic>
        <p:nvPicPr>
          <p:cNvPr id="4" name="Content Placeholder 3" descr="SEfideliityexample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68562"/>
            <a:ext cx="9144000" cy="4389438"/>
          </a:xfrm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Conclusions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09997" y="2222286"/>
            <a:ext cx="7524003" cy="43309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/>
              <a:t>Employment is a pathway to recovery</a:t>
            </a:r>
          </a:p>
          <a:p>
            <a:pPr marL="273050" lvl="1" eaLnBrk="1" hangingPunct="1"/>
            <a:r>
              <a:rPr lang="en-US" altLang="en-US" sz="2000" b="1" dirty="0"/>
              <a:t>Reluctance to change is not resistance </a:t>
            </a:r>
          </a:p>
          <a:p>
            <a:pPr eaLnBrk="1" hangingPunct="1"/>
            <a:r>
              <a:rPr lang="en-US" altLang="en-US" sz="2000" b="1" dirty="0"/>
              <a:t>Believe people can work in the community</a:t>
            </a:r>
          </a:p>
          <a:p>
            <a:pPr eaLnBrk="1" hangingPunct="1"/>
            <a:r>
              <a:rPr lang="en-US" altLang="en-US" sz="2000" b="1" dirty="0"/>
              <a:t>IPS is the best researched program to achieve this goal</a:t>
            </a:r>
          </a:p>
          <a:p>
            <a:pPr eaLnBrk="1" hangingPunct="1"/>
            <a:r>
              <a:rPr lang="en-US" altLang="en-US" sz="2000" b="1" dirty="0"/>
              <a:t>States/Localities invest in change!</a:t>
            </a:r>
          </a:p>
          <a:p>
            <a:pPr eaLnBrk="1" hangingPunct="1"/>
            <a:r>
              <a:rPr lang="en-US" altLang="en-US" sz="2000" b="1" dirty="0"/>
              <a:t>Learning collaborative local, statewide and with Dartmouth is the best way to implement IPS widely</a:t>
            </a:r>
            <a:endParaRPr lang="en-US" altLang="en-US" sz="2000" dirty="0"/>
          </a:p>
          <a:p>
            <a:pPr eaLnBrk="1" hangingPunct="1"/>
            <a:endParaRPr lang="en-US" altLang="en-US" dirty="0"/>
          </a:p>
        </p:txBody>
      </p:sp>
      <p:pic>
        <p:nvPicPr>
          <p:cNvPr id="4" name="Picture 2" descr="http://data.whicdn.com/images/16064197/tumblr_lkui01f7B01qjwuzro1_500_large.png"/>
          <p:cNvPicPr>
            <a:picLocks noChangeAspect="1" noChangeArrowheads="1"/>
          </p:cNvPicPr>
          <p:nvPr/>
        </p:nvPicPr>
        <p:blipFill rotWithShape="1">
          <a:blip r:embed="rId3" cstate="print"/>
          <a:srcRect l="9915" t="13921" r="12964" b="11080"/>
          <a:stretch/>
        </p:blipFill>
        <p:spPr bwMode="auto">
          <a:xfrm rot="464269">
            <a:off x="6707259" y="208356"/>
            <a:ext cx="1923857" cy="24185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1657" y="3597077"/>
            <a:ext cx="4420380" cy="2645912"/>
          </a:xfrm>
        </p:spPr>
        <p:txBody>
          <a:bodyPr/>
          <a:lstStyle/>
          <a:p>
            <a:pPr eaLnBrk="1" hangingPunct="1"/>
            <a:r>
              <a:rPr lang="en-US" altLang="en-US" dirty="0"/>
              <a:t>Questions? 	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type="body" idx="1"/>
          </p:nvPr>
        </p:nvSpPr>
        <p:spPr>
          <a:xfrm>
            <a:off x="683310" y="1447800"/>
            <a:ext cx="4418727" cy="281940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1800" b="1" dirty="0"/>
              <a:t>Emery Cowan, MS, LMHC, LPC, CESP</a:t>
            </a:r>
            <a:endParaRPr lang="en-US" altLang="en-US" sz="1800" dirty="0"/>
          </a:p>
          <a:p>
            <a:pPr marL="0" indent="0">
              <a:buFont typeface="Arial" pitchFamily="34" charset="0"/>
              <a:buNone/>
            </a:pPr>
            <a:r>
              <a:rPr lang="en-US" altLang="en-US" sz="1800" dirty="0"/>
              <a:t>Project Director, One Community Partnership 2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800" dirty="0"/>
              <a:t>Broward Behavioral Health Coalition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800" dirty="0"/>
              <a:t>1715 SE 4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Avenue, Fort Lauderdale, FL 33316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800" dirty="0"/>
              <a:t>Main: (954) 622-8121, x.1020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800" dirty="0" err="1"/>
              <a:t>Cel</a:t>
            </a:r>
            <a:r>
              <a:rPr lang="en-US" altLang="en-US" sz="1800" dirty="0"/>
              <a:t>: (954) 560-1151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800" dirty="0">
                <a:hlinkClick r:id="rId2"/>
              </a:rPr>
              <a:t>ecowan@bbhcflorida.org</a:t>
            </a:r>
            <a:r>
              <a:rPr lang="en-US" altLang="en-US" sz="1800" dirty="0"/>
              <a:t> </a:t>
            </a:r>
          </a:p>
          <a:p>
            <a:pPr marL="0" indent="0">
              <a:buFont typeface="Arial" pitchFamily="34" charset="0"/>
              <a:buNone/>
            </a:pP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6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IPS WEBSITE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www.IPSWORKS.org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Changing Times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>
          <a:xfrm>
            <a:off x="809997" y="2222286"/>
            <a:ext cx="6962403" cy="4026113"/>
          </a:xfrm>
        </p:spPr>
        <p:txBody>
          <a:bodyPr/>
          <a:lstStyle/>
          <a:p>
            <a:pPr eaLnBrk="1" hangingPunct="1"/>
            <a:r>
              <a:rPr lang="en-US" altLang="en-US" b="1" dirty="0"/>
              <a:t>Legal framework for community inclusion</a:t>
            </a:r>
          </a:p>
          <a:p>
            <a:pPr lvl="1" eaLnBrk="1" hangingPunct="1"/>
            <a:r>
              <a:rPr lang="en-US" altLang="en-US" dirty="0"/>
              <a:t>Americans with Disability Act (ADA) &amp; Olmstead Decision</a:t>
            </a:r>
          </a:p>
          <a:p>
            <a:pPr eaLnBrk="1" hangingPunct="1"/>
            <a:r>
              <a:rPr lang="en-US" altLang="en-US" b="1" dirty="0"/>
              <a:t>Peer Movement</a:t>
            </a:r>
          </a:p>
          <a:p>
            <a:pPr lvl="1" eaLnBrk="1" hangingPunct="1"/>
            <a:r>
              <a:rPr lang="en-US" altLang="en-US" dirty="0"/>
              <a:t>Consumer advocacy on behalf of self-determination and recovery</a:t>
            </a:r>
          </a:p>
          <a:p>
            <a:pPr eaLnBrk="1" hangingPunct="1"/>
            <a:r>
              <a:rPr lang="en-US" altLang="en-US" b="1" dirty="0"/>
              <a:t>Combating Stigma</a:t>
            </a:r>
          </a:p>
          <a:p>
            <a:pPr lvl="1" eaLnBrk="1" hangingPunct="1"/>
            <a:r>
              <a:rPr lang="en-US" altLang="en-US" dirty="0"/>
              <a:t>The impact of discrimination toward those with mental illness, and the role of </a:t>
            </a:r>
            <a:r>
              <a:rPr lang="ja-JP" altLang="en-US" dirty="0"/>
              <a:t>‘</a:t>
            </a:r>
            <a:r>
              <a:rPr lang="en-US" altLang="ja-JP" dirty="0"/>
              <a:t>language</a:t>
            </a:r>
            <a:r>
              <a:rPr lang="ja-JP" altLang="en-US" dirty="0"/>
              <a:t>’</a:t>
            </a:r>
            <a:r>
              <a:rPr lang="en-US" altLang="ja-JP" dirty="0"/>
              <a:t> in alleviating or compounding those problems </a:t>
            </a:r>
            <a:endParaRPr lang="en-US" altLang="en-US" dirty="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6519863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hlinkClick r:id="rId2"/>
              </a:rPr>
              <a:t>http://tucollaborative.org/comm_inclusion/community_integ_intro.html</a:t>
            </a:r>
            <a:r>
              <a:rPr lang="en-US" altLang="en-US" sz="120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16" y="58525"/>
            <a:ext cx="1777368" cy="1761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Changing Landscape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362200"/>
            <a:ext cx="3670723" cy="3962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Employment is the </a:t>
            </a:r>
            <a:r>
              <a:rPr lang="en-US" altLang="en-US" sz="1800" b="1" i="1" dirty="0"/>
              <a:t>expectation</a:t>
            </a:r>
            <a:r>
              <a:rPr lang="en-US" altLang="en-US" sz="1800" b="1" dirty="0"/>
              <a:t> not the exception</a:t>
            </a:r>
          </a:p>
          <a:p>
            <a:pPr marL="547688" lvl="2" eaLnBrk="1" hangingPunct="1">
              <a:lnSpc>
                <a:spcPct val="80000"/>
              </a:lnSpc>
            </a:pPr>
            <a:r>
              <a:rPr lang="en-US" altLang="en-US" sz="1800" dirty="0"/>
              <a:t>Employment is not a charity!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Integration: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Within treatment, services, and collaboration (MH/VR)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Work </a:t>
            </a:r>
            <a:r>
              <a:rPr lang="en-US" altLang="en-US" sz="1800" b="1" i="1" dirty="0"/>
              <a:t>Readiness</a:t>
            </a:r>
            <a:r>
              <a:rPr lang="en-US" altLang="en-US" sz="1800" b="1" dirty="0"/>
              <a:t> is not a factor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 dirty="0"/>
              <a:t>Preparedness</a:t>
            </a:r>
            <a:r>
              <a:rPr lang="en-US" altLang="en-US" sz="1800" dirty="0"/>
              <a:t> is key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Employment leads to recovery pathways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Less focus on pre-vocational or transitional employment – no workshops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Meeting people </a:t>
            </a:r>
            <a:r>
              <a:rPr lang="ja-JP" altLang="en-US" sz="1800" b="1" i="1" dirty="0"/>
              <a:t>“</a:t>
            </a:r>
            <a:r>
              <a:rPr lang="en-US" altLang="ja-JP" sz="1800" b="1" i="1" dirty="0"/>
              <a:t>where they are</a:t>
            </a:r>
            <a:r>
              <a:rPr lang="ja-JP" altLang="en-US" sz="1800" b="1" i="1" dirty="0"/>
              <a:t>”</a:t>
            </a:r>
            <a:r>
              <a:rPr lang="en-US" altLang="ja-JP" sz="1800" b="1" i="1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dirty="0"/>
              <a:t>Using Assertive Engagement skills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b="1" dirty="0"/>
              <a:t>Motivational Interviewing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dirty="0"/>
              <a:t>Change talk ---- </a:t>
            </a:r>
            <a:r>
              <a:rPr lang="en-US" altLang="en-US" i="1" dirty="0"/>
              <a:t>Because no one changes unless they want to!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b="1" dirty="0"/>
              <a:t>Harm Reduction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4589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600" dirty="0"/>
              <a:t>The Dignity</a:t>
            </a:r>
            <a:br>
              <a:rPr lang="en-US" altLang="en-US" sz="3600" dirty="0"/>
            </a:br>
            <a:r>
              <a:rPr lang="en-US" altLang="en-US" sz="3600" dirty="0"/>
              <a:t>of Risk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711575" y="457200"/>
            <a:ext cx="4822825" cy="41148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en-US" altLang="ja-JP" sz="2800" i="1" dirty="0">
                <a:solidFill>
                  <a:schemeClr val="accent6"/>
                </a:solidFill>
                <a:latin typeface="+mj-lt"/>
              </a:rPr>
              <a:t>“</a:t>
            </a:r>
            <a:r>
              <a:rPr lang="en-US" altLang="ja-JP" sz="2800" b="1" i="1" dirty="0">
                <a:solidFill>
                  <a:schemeClr val="accent6"/>
                </a:solidFill>
                <a:latin typeface="+mj-lt"/>
              </a:rPr>
              <a:t>We all have value despite where we are on our journey and what challenges we are facing. A job is worth struggling for and worth the risk</a:t>
            </a:r>
            <a:r>
              <a:rPr lang="ja-JP" altLang="en-US" sz="2800" b="1" i="1" dirty="0">
                <a:solidFill>
                  <a:schemeClr val="accent6"/>
                </a:solidFill>
                <a:latin typeface="+mj-lt"/>
              </a:rPr>
              <a:t>”</a:t>
            </a:r>
            <a:endParaRPr lang="en-US" altLang="ja-JP" sz="2800" b="1" i="1" dirty="0">
              <a:solidFill>
                <a:schemeClr val="accent6"/>
              </a:solidFill>
              <a:latin typeface="+mj-lt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endParaRPr lang="en-US" altLang="en-US" sz="2800" b="1" dirty="0">
              <a:solidFill>
                <a:schemeClr val="accent2"/>
              </a:solidFill>
              <a:latin typeface="+mj-lt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endParaRPr lang="en-US" alt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340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ja-JP" sz="2000">
                <a:solidFill>
                  <a:srgbClr val="0070C0"/>
                </a:solidFill>
                <a:latin typeface="Palatino Linotype" pitchFamily="18" charset="0"/>
              </a:rPr>
              <a:t>‘Community integration demands that we encourage persons in recovery to </a:t>
            </a:r>
            <a:r>
              <a:rPr lang="en-US" altLang="ja-JP" sz="2000" b="1" i="1">
                <a:solidFill>
                  <a:srgbClr val="0070C0"/>
                </a:solidFill>
                <a:latin typeface="Palatino Linotype" pitchFamily="18" charset="0"/>
              </a:rPr>
              <a:t>expect nothing less </a:t>
            </a:r>
            <a:r>
              <a:rPr lang="en-US" altLang="ja-JP" sz="2000">
                <a:solidFill>
                  <a:srgbClr val="0070C0"/>
                </a:solidFill>
                <a:latin typeface="Palatino Linotype" pitchFamily="18" charset="0"/>
              </a:rPr>
              <a:t>than that which individuals living without disabilities look forward to in their lives.’ 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6365875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n-US" sz="1100" b="1"/>
              <a:t>Managing Risk in Community Integration: Promoting the Dignity of Risk and Supporting Personal Choice </a:t>
            </a:r>
            <a:r>
              <a:rPr lang="en-US" altLang="en-US" sz="1100">
                <a:hlinkClick r:id="rId2"/>
              </a:rPr>
              <a:t>http://tucollaborative.org/pdfs/Toolkits_Monographs_Guidebooks/community_inclusion/Managing_Risk_in_CI.pdf</a:t>
            </a:r>
            <a:r>
              <a:rPr lang="en-US" altLang="en-US" sz="1100"/>
              <a:t> </a:t>
            </a:r>
          </a:p>
        </p:txBody>
      </p:sp>
      <p:pic>
        <p:nvPicPr>
          <p:cNvPr id="59397" name="Picture 2" descr="http://www.funnytimes.com/archives/files/art/19951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7" y="3538536"/>
            <a:ext cx="2895600" cy="2574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800" dirty="0"/>
              <a:t>“But work is too stressful</a:t>
            </a:r>
            <a:r>
              <a:rPr lang="en-US" altLang="en-US" sz="4800" dirty="0"/>
              <a:t>”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en-US" sz="1900" b="1" i="1" dirty="0">
                <a:solidFill>
                  <a:schemeClr val="accent2"/>
                </a:solidFill>
              </a:rPr>
              <a:t>Stressful compared to what? Try unemployment!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900" dirty="0"/>
              <a:t>Staying busy and productively occupied should be a basic tenet of mental health care.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900" dirty="0"/>
              <a:t>It is very difficult to keep your mind off of negatives when you have a lot of time to think, and nothing productive to think about.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9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900" dirty="0"/>
              <a:t>Research tells us that…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ja-JP" altLang="en-US" sz="1700" i="1" dirty="0"/>
              <a:t>‘</a:t>
            </a:r>
            <a:r>
              <a:rPr lang="en-US" altLang="ja-JP" sz="1700" i="1" dirty="0"/>
              <a:t>There is a strong evidence base showing that work is generally good for physical and mental well-being.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700" i="1" dirty="0"/>
              <a:t>Unemployment is associated with poorer physical and mental health and well-being.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700" i="1" dirty="0"/>
              <a:t>Work can be therapeutic and can reverse the adverse health effects of unemployment</a:t>
            </a:r>
            <a:r>
              <a:rPr lang="ja-JP" altLang="en-US" sz="1700" i="1" dirty="0"/>
              <a:t>’</a:t>
            </a:r>
            <a:r>
              <a:rPr lang="en-US" altLang="ja-JP" sz="1700" i="1" dirty="0"/>
              <a:t> </a:t>
            </a:r>
          </a:p>
          <a:p>
            <a:pPr algn="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en-US" sz="1900" dirty="0"/>
              <a:t>	</a:t>
            </a:r>
            <a:r>
              <a:rPr lang="en-US" altLang="en-US" sz="1500" i="1" dirty="0"/>
              <a:t>	(Waddell &amp; Burton, in Freud, 2007: 5)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http://i1215.photobucket.com/albums/cc519/UUZotBlog/homer-simpson-wallpaper-brain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2672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6196" name="Picture 4" descr="http://cdn.shopify.com/s/files/1/0154/1273/files/brain-exercise_large.png?6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61715"/>
            <a:ext cx="5562600" cy="3105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6" descr="http://www.familywize.org/getattachment/54a567ad-d119-4de6-988e-e23d7721dfa8/Exercise-and-the-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33400"/>
            <a:ext cx="3276600" cy="2560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84747" y="4237444"/>
            <a:ext cx="30956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>
                <a:latin typeface="Arial Black" panose="020B0A04020102020204" pitchFamily="34" charset="0"/>
              </a:rPr>
              <a:t>If you don</a:t>
            </a:r>
            <a:r>
              <a:rPr lang="ja-JP" altLang="en-US" sz="3600" b="1" dirty="0">
                <a:latin typeface="Arial Black" panose="020B0A04020102020204" pitchFamily="34" charset="0"/>
              </a:rPr>
              <a:t>’</a:t>
            </a:r>
            <a:r>
              <a:rPr lang="en-US" altLang="ja-JP" sz="3600" b="1" dirty="0">
                <a:latin typeface="Arial Black" panose="020B0A04020102020204" pitchFamily="34" charset="0"/>
              </a:rPr>
              <a:t>t use it, </a:t>
            </a:r>
          </a:p>
          <a:p>
            <a:pPr algn="ctr"/>
            <a:r>
              <a:rPr lang="en-US" altLang="en-US" sz="3600" b="1" dirty="0">
                <a:latin typeface="Arial Black" panose="020B0A04020102020204" pitchFamily="34" charset="0"/>
              </a:rPr>
              <a:t>you lose it</a:t>
            </a:r>
          </a:p>
        </p:txBody>
      </p:sp>
    </p:spTree>
  </p:cSld>
  <p:clrMapOvr>
    <a:masterClrMapping/>
  </p:clrMapOvr>
  <p:transition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18627</TotalTime>
  <Pages>35</Pages>
  <Words>2617</Words>
  <Application>Microsoft Office PowerPoint</Application>
  <PresentationFormat>On-screen Show (4:3)</PresentationFormat>
  <Paragraphs>329</Paragraphs>
  <Slides>44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ＭＳ ゴシック</vt:lpstr>
      <vt:lpstr>ＭＳ Ｐゴシック</vt:lpstr>
      <vt:lpstr>ＭＳ Ｐゴシック</vt:lpstr>
      <vt:lpstr>Arial</vt:lpstr>
      <vt:lpstr>Arial Black</vt:lpstr>
      <vt:lpstr>Century Gothic</vt:lpstr>
      <vt:lpstr>Helvetica</vt:lpstr>
      <vt:lpstr>Impact</vt:lpstr>
      <vt:lpstr>Palatino Linotype</vt:lpstr>
      <vt:lpstr>Times</vt:lpstr>
      <vt:lpstr>Times New Roman</vt:lpstr>
      <vt:lpstr>Trebuchet MS</vt:lpstr>
      <vt:lpstr>Wingdings</vt:lpstr>
      <vt:lpstr>Wingdings 2</vt:lpstr>
      <vt:lpstr>Quotable</vt:lpstr>
      <vt:lpstr>Worksheet</vt:lpstr>
      <vt:lpstr>       </vt:lpstr>
      <vt:lpstr>Why Focus on Work?</vt:lpstr>
      <vt:lpstr>Work and Recovery</vt:lpstr>
      <vt:lpstr>Employment Works! IPS Research findings</vt:lpstr>
      <vt:lpstr>Changing Times</vt:lpstr>
      <vt:lpstr>Changing Landscape</vt:lpstr>
      <vt:lpstr>The Dignity of Risk</vt:lpstr>
      <vt:lpstr>“But work is too stressful”</vt:lpstr>
      <vt:lpstr>PowerPoint Presentation</vt:lpstr>
      <vt:lpstr>“But he/she is too__”…</vt:lpstr>
      <vt:lpstr>“But she/he is not ready”</vt:lpstr>
      <vt:lpstr>Basic Facts</vt:lpstr>
      <vt:lpstr>Benefits of Steady Competitive Employment </vt:lpstr>
      <vt:lpstr>Role of Work in Recovery Process:  Work is the best treatment we have</vt:lpstr>
      <vt:lpstr>Individual Placement  and Support Model of Supported Employment</vt:lpstr>
      <vt:lpstr>Evidence-Based SE is referred to as…</vt:lpstr>
      <vt:lpstr>Making the Case</vt:lpstr>
      <vt:lpstr>The Gap Between Need and Access</vt:lpstr>
      <vt:lpstr> </vt:lpstr>
      <vt:lpstr>Overall Findings for 22 RCTs</vt:lpstr>
      <vt:lpstr>20 Randomized Controlled Trials (RCTs) of  Individual Placement and Support (IPS)</vt:lpstr>
      <vt:lpstr>Competitive Employment Rates in  22 Randomized Controlled Trials</vt:lpstr>
      <vt:lpstr> </vt:lpstr>
      <vt:lpstr>Program Model</vt:lpstr>
      <vt:lpstr>   Traditional       IPS  Assumptions          Assumptions</vt:lpstr>
      <vt:lpstr>The Eight Practice Principles of IPS</vt:lpstr>
      <vt:lpstr>1. Zero Exclusion</vt:lpstr>
      <vt:lpstr> 2. Attention to Client Preferences</vt:lpstr>
      <vt:lpstr>3. Benefit Planning</vt:lpstr>
      <vt:lpstr>4. Competitive Employment</vt:lpstr>
      <vt:lpstr>5. Integration with Behavioral Health Treatment Services</vt:lpstr>
      <vt:lpstr>6. Rapid Job Search</vt:lpstr>
      <vt:lpstr>7. Systematic  Job  Development</vt:lpstr>
      <vt:lpstr>8. Long Term  Job Supports</vt:lpstr>
      <vt:lpstr>IPS Team</vt:lpstr>
      <vt:lpstr>Program Structure</vt:lpstr>
      <vt:lpstr>IPS &amp; VR</vt:lpstr>
      <vt:lpstr>IPS &amp; VR</vt:lpstr>
      <vt:lpstr>Implementation &amp; Program Fidelity</vt:lpstr>
      <vt:lpstr>Program Fidelity </vt:lpstr>
      <vt:lpstr>SE Fidelity  Program Resources</vt:lpstr>
      <vt:lpstr>Example: Scale Item 6, Organization</vt:lpstr>
      <vt:lpstr>Conclusions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Bond</dc:creator>
  <cp:lastModifiedBy>emery cowan</cp:lastModifiedBy>
  <cp:revision>1476</cp:revision>
  <cp:lastPrinted>2014-02-12T21:11:13Z</cp:lastPrinted>
  <dcterms:created xsi:type="dcterms:W3CDTF">2014-02-12T14:38:00Z</dcterms:created>
  <dcterms:modified xsi:type="dcterms:W3CDTF">2016-10-25T13:30:57Z</dcterms:modified>
</cp:coreProperties>
</file>